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7" r:id="rId4"/>
    <p:sldId id="259" r:id="rId5"/>
    <p:sldId id="268" r:id="rId6"/>
    <p:sldId id="258" r:id="rId7"/>
    <p:sldId id="269" r:id="rId8"/>
    <p:sldId id="270" r:id="rId9"/>
    <p:sldId id="271" r:id="rId10"/>
    <p:sldId id="261" r:id="rId11"/>
    <p:sldId id="260" r:id="rId12"/>
    <p:sldId id="272" r:id="rId13"/>
    <p:sldId id="264" r:id="rId14"/>
    <p:sldId id="265" r:id="rId15"/>
    <p:sldId id="266" r:id="rId16"/>
    <p:sldId id="273" r:id="rId17"/>
    <p:sldId id="262" r:id="rId18"/>
    <p:sldId id="281" r:id="rId19"/>
    <p:sldId id="282" r:id="rId20"/>
    <p:sldId id="283" r:id="rId21"/>
    <p:sldId id="284" r:id="rId22"/>
    <p:sldId id="285" r:id="rId23"/>
    <p:sldId id="286" r:id="rId24"/>
    <p:sldId id="287" r:id="rId25"/>
    <p:sldId id="280"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 id="304" r:id="rId41"/>
    <p:sldId id="305" r:id="rId42"/>
    <p:sldId id="306" r:id="rId43"/>
    <p:sldId id="307" r:id="rId44"/>
    <p:sldId id="308" r:id="rId45"/>
    <p:sldId id="309" r:id="rId46"/>
    <p:sldId id="310" r:id="rId47"/>
    <p:sldId id="311" r:id="rId48"/>
    <p:sldId id="312" r:id="rId49"/>
    <p:sldId id="313" r:id="rId50"/>
    <p:sldId id="317" r:id="rId51"/>
    <p:sldId id="318" r:id="rId52"/>
    <p:sldId id="319" r:id="rId53"/>
    <p:sldId id="320" r:id="rId54"/>
    <p:sldId id="321" r:id="rId55"/>
    <p:sldId id="323" r:id="rId56"/>
    <p:sldId id="324" r:id="rId57"/>
    <p:sldId id="322" r:id="rId58"/>
    <p:sldId id="325" r:id="rId59"/>
    <p:sldId id="326" r:id="rId60"/>
    <p:sldId id="327" r:id="rId61"/>
    <p:sldId id="328" r:id="rId62"/>
    <p:sldId id="329" r:id="rId63"/>
    <p:sldId id="330" r:id="rId64"/>
    <p:sldId id="331" r:id="rId65"/>
    <p:sldId id="332" r:id="rId66"/>
    <p:sldId id="333" r:id="rId67"/>
    <p:sldId id="334" r:id="rId68"/>
    <p:sldId id="335" r:id="rId69"/>
    <p:sldId id="336" r:id="rId70"/>
    <p:sldId id="337" r:id="rId71"/>
    <p:sldId id="338" r:id="rId72"/>
    <p:sldId id="339" r:id="rId73"/>
    <p:sldId id="340" r:id="rId74"/>
    <p:sldId id="341" r:id="rId75"/>
    <p:sldId id="342" r:id="rId76"/>
    <p:sldId id="343" r:id="rId77"/>
    <p:sldId id="344" r:id="rId78"/>
    <p:sldId id="345" r:id="rId79"/>
    <p:sldId id="346" r:id="rId80"/>
    <p:sldId id="347" r:id="rId81"/>
    <p:sldId id="348"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1" autoAdjust="0"/>
    <p:restoredTop sz="94660"/>
  </p:normalViewPr>
  <p:slideViewPr>
    <p:cSldViewPr snapToGrid="0">
      <p:cViewPr varScale="1">
        <p:scale>
          <a:sx n="104" d="100"/>
          <a:sy n="104" d="100"/>
        </p:scale>
        <p:origin x="70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831F82-92CA-4874-AA6E-EBB57154BE35}" type="doc">
      <dgm:prSet loTypeId="urn:microsoft.com/office/officeart/2005/8/layout/gear1" loCatId="process" qsTypeId="urn:microsoft.com/office/officeart/2005/8/quickstyle/simple1" qsCatId="simple" csTypeId="urn:microsoft.com/office/officeart/2005/8/colors/colorful5" csCatId="colorful" phldr="1"/>
      <dgm:spPr/>
    </dgm:pt>
    <dgm:pt modelId="{4ECD6F83-03EC-405E-8D7E-0BBE0AAA86C4}">
      <dgm:prSet phldrT="[Texto]" custT="1"/>
      <dgm:spPr/>
      <dgm:t>
        <a:bodyPr/>
        <a:lstStyle/>
        <a:p>
          <a:r>
            <a:rPr lang="es-CO" sz="1500" b="1" dirty="0"/>
            <a:t>Engranes de tornillos sin fin: conectan ejes que no se interceptan</a:t>
          </a:r>
          <a:r>
            <a:rPr lang="es-CO" sz="2000" dirty="0"/>
            <a:t>.</a:t>
          </a:r>
        </a:p>
      </dgm:t>
    </dgm:pt>
    <dgm:pt modelId="{7BDEC8A7-A19B-4E0A-94E5-F5457BB9C774}" type="parTrans" cxnId="{C1E96D92-C257-4F20-8FCB-691E4D0F092D}">
      <dgm:prSet/>
      <dgm:spPr/>
      <dgm:t>
        <a:bodyPr/>
        <a:lstStyle/>
        <a:p>
          <a:endParaRPr lang="es-CO"/>
        </a:p>
      </dgm:t>
    </dgm:pt>
    <dgm:pt modelId="{EE3DC175-89DD-45A3-AF53-C9A9EFA005CE}" type="sibTrans" cxnId="{C1E96D92-C257-4F20-8FCB-691E4D0F092D}">
      <dgm:prSet/>
      <dgm:spPr/>
      <dgm:t>
        <a:bodyPr/>
        <a:lstStyle/>
        <a:p>
          <a:endParaRPr lang="es-CO"/>
        </a:p>
      </dgm:t>
    </dgm:pt>
    <dgm:pt modelId="{AF24F861-577D-4A02-A835-4528DD4E6E96}">
      <dgm:prSet phldrT="[Texto]" custT="1"/>
      <dgm:spPr/>
      <dgm:t>
        <a:bodyPr/>
        <a:lstStyle/>
        <a:p>
          <a:r>
            <a:rPr lang="es-CO" sz="1350" b="1" dirty="0"/>
            <a:t>Engranes cónicos: conectan ejes cuyas líneas de centro se interceptan</a:t>
          </a:r>
          <a:r>
            <a:rPr lang="es-CO" sz="1200" dirty="0"/>
            <a:t>. </a:t>
          </a:r>
        </a:p>
      </dgm:t>
    </dgm:pt>
    <dgm:pt modelId="{64B471FD-5308-4755-A1B3-C346733F9C50}" type="parTrans" cxnId="{DF92F5BA-5478-4433-B10E-9AF1EFF17B79}">
      <dgm:prSet/>
      <dgm:spPr/>
      <dgm:t>
        <a:bodyPr/>
        <a:lstStyle/>
        <a:p>
          <a:endParaRPr lang="es-CO"/>
        </a:p>
      </dgm:t>
    </dgm:pt>
    <dgm:pt modelId="{21515487-0608-4AC1-92D3-E96C5D9E7398}" type="sibTrans" cxnId="{DF92F5BA-5478-4433-B10E-9AF1EFF17B79}">
      <dgm:prSet/>
      <dgm:spPr/>
      <dgm:t>
        <a:bodyPr/>
        <a:lstStyle/>
        <a:p>
          <a:endParaRPr lang="es-CO"/>
        </a:p>
      </dgm:t>
    </dgm:pt>
    <dgm:pt modelId="{2BF381FF-B824-46F5-89DD-D1348674CD7A}">
      <dgm:prSet phldrT="[Texto]" custT="1"/>
      <dgm:spPr/>
      <dgm:t>
        <a:bodyPr/>
        <a:lstStyle/>
        <a:p>
          <a:r>
            <a:rPr lang="es-CO" sz="1500" b="1" dirty="0"/>
            <a:t>Engranes rectos: Conectan ejes paralelos</a:t>
          </a:r>
        </a:p>
      </dgm:t>
    </dgm:pt>
    <dgm:pt modelId="{BCAE38F9-27B6-4A44-81AB-853B9AB62325}" type="parTrans" cxnId="{CFD2C68E-6B50-4B3F-ADB3-DF16A825A518}">
      <dgm:prSet/>
      <dgm:spPr/>
      <dgm:t>
        <a:bodyPr/>
        <a:lstStyle/>
        <a:p>
          <a:endParaRPr lang="es-CO"/>
        </a:p>
      </dgm:t>
    </dgm:pt>
    <dgm:pt modelId="{706C1294-1B32-48D8-B6D5-C86D8F399859}" type="sibTrans" cxnId="{CFD2C68E-6B50-4B3F-ADB3-DF16A825A518}">
      <dgm:prSet/>
      <dgm:spPr/>
      <dgm:t>
        <a:bodyPr/>
        <a:lstStyle/>
        <a:p>
          <a:endParaRPr lang="es-CO"/>
        </a:p>
      </dgm:t>
    </dgm:pt>
    <dgm:pt modelId="{C9FB9CB9-3AC8-4C9D-8218-ED8E2D4DBC94}" type="pres">
      <dgm:prSet presAssocID="{17831F82-92CA-4874-AA6E-EBB57154BE35}" presName="composite" presStyleCnt="0">
        <dgm:presLayoutVars>
          <dgm:chMax val="3"/>
          <dgm:animLvl val="lvl"/>
          <dgm:resizeHandles val="exact"/>
        </dgm:presLayoutVars>
      </dgm:prSet>
      <dgm:spPr/>
    </dgm:pt>
    <dgm:pt modelId="{047D8ADF-7858-4F31-9EAB-96CFE59A4E8D}" type="pres">
      <dgm:prSet presAssocID="{4ECD6F83-03EC-405E-8D7E-0BBE0AAA86C4}" presName="gear1" presStyleLbl="node1" presStyleIdx="0" presStyleCnt="3">
        <dgm:presLayoutVars>
          <dgm:chMax val="1"/>
          <dgm:bulletEnabled val="1"/>
        </dgm:presLayoutVars>
      </dgm:prSet>
      <dgm:spPr/>
    </dgm:pt>
    <dgm:pt modelId="{CEDF62C9-EE01-4F76-8464-8EA4EA85310C}" type="pres">
      <dgm:prSet presAssocID="{4ECD6F83-03EC-405E-8D7E-0BBE0AAA86C4}" presName="gear1srcNode" presStyleLbl="node1" presStyleIdx="0" presStyleCnt="3"/>
      <dgm:spPr/>
    </dgm:pt>
    <dgm:pt modelId="{2EE79858-462C-448C-B1A4-0D475338A818}" type="pres">
      <dgm:prSet presAssocID="{4ECD6F83-03EC-405E-8D7E-0BBE0AAA86C4}" presName="gear1dstNode" presStyleLbl="node1" presStyleIdx="0" presStyleCnt="3"/>
      <dgm:spPr/>
    </dgm:pt>
    <dgm:pt modelId="{0922C2F5-E2EF-4CF1-A45B-16159F6F5A0A}" type="pres">
      <dgm:prSet presAssocID="{AF24F861-577D-4A02-A835-4528DD4E6E96}" presName="gear2" presStyleLbl="node1" presStyleIdx="1" presStyleCnt="3">
        <dgm:presLayoutVars>
          <dgm:chMax val="1"/>
          <dgm:bulletEnabled val="1"/>
        </dgm:presLayoutVars>
      </dgm:prSet>
      <dgm:spPr/>
    </dgm:pt>
    <dgm:pt modelId="{5D524267-953C-4FA6-8D65-16295B138867}" type="pres">
      <dgm:prSet presAssocID="{AF24F861-577D-4A02-A835-4528DD4E6E96}" presName="gear2srcNode" presStyleLbl="node1" presStyleIdx="1" presStyleCnt="3"/>
      <dgm:spPr/>
    </dgm:pt>
    <dgm:pt modelId="{14D4BC4F-DEAF-4AC1-A66D-CC1E315046FE}" type="pres">
      <dgm:prSet presAssocID="{AF24F861-577D-4A02-A835-4528DD4E6E96}" presName="gear2dstNode" presStyleLbl="node1" presStyleIdx="1" presStyleCnt="3"/>
      <dgm:spPr/>
    </dgm:pt>
    <dgm:pt modelId="{6D6F2C35-65FB-43B2-8AEA-7FB147D6505A}" type="pres">
      <dgm:prSet presAssocID="{2BF381FF-B824-46F5-89DD-D1348674CD7A}" presName="gear3" presStyleLbl="node1" presStyleIdx="2" presStyleCnt="3"/>
      <dgm:spPr/>
    </dgm:pt>
    <dgm:pt modelId="{2C16237E-8A71-446B-A616-C7D58B515043}" type="pres">
      <dgm:prSet presAssocID="{2BF381FF-B824-46F5-89DD-D1348674CD7A}" presName="gear3tx" presStyleLbl="node1" presStyleIdx="2" presStyleCnt="3">
        <dgm:presLayoutVars>
          <dgm:chMax val="1"/>
          <dgm:bulletEnabled val="1"/>
        </dgm:presLayoutVars>
      </dgm:prSet>
      <dgm:spPr/>
    </dgm:pt>
    <dgm:pt modelId="{8D9E21F9-7943-4481-AF98-F6D8BE7C3507}" type="pres">
      <dgm:prSet presAssocID="{2BF381FF-B824-46F5-89DD-D1348674CD7A}" presName="gear3srcNode" presStyleLbl="node1" presStyleIdx="2" presStyleCnt="3"/>
      <dgm:spPr/>
    </dgm:pt>
    <dgm:pt modelId="{265D7FFE-DE28-4928-BED5-37E948B71250}" type="pres">
      <dgm:prSet presAssocID="{2BF381FF-B824-46F5-89DD-D1348674CD7A}" presName="gear3dstNode" presStyleLbl="node1" presStyleIdx="2" presStyleCnt="3"/>
      <dgm:spPr/>
    </dgm:pt>
    <dgm:pt modelId="{EDA99E62-7D67-4F87-ABB0-09381DEBCEC4}" type="pres">
      <dgm:prSet presAssocID="{EE3DC175-89DD-45A3-AF53-C9A9EFA005CE}" presName="connector1" presStyleLbl="sibTrans2D1" presStyleIdx="0" presStyleCnt="3"/>
      <dgm:spPr/>
    </dgm:pt>
    <dgm:pt modelId="{60B8B078-266E-406D-AA46-FA90594742D0}" type="pres">
      <dgm:prSet presAssocID="{21515487-0608-4AC1-92D3-E96C5D9E7398}" presName="connector2" presStyleLbl="sibTrans2D1" presStyleIdx="1" presStyleCnt="3"/>
      <dgm:spPr/>
    </dgm:pt>
    <dgm:pt modelId="{4B7D8CDC-3AB0-492F-80CE-84225E37244D}" type="pres">
      <dgm:prSet presAssocID="{706C1294-1B32-48D8-B6D5-C86D8F399859}" presName="connector3" presStyleLbl="sibTrans2D1" presStyleIdx="2" presStyleCnt="3"/>
      <dgm:spPr/>
    </dgm:pt>
  </dgm:ptLst>
  <dgm:cxnLst>
    <dgm:cxn modelId="{2E546E13-30ED-4B24-A15F-97E876D224FE}" type="presOf" srcId="{706C1294-1B32-48D8-B6D5-C86D8F399859}" destId="{4B7D8CDC-3AB0-492F-80CE-84225E37244D}" srcOrd="0" destOrd="0" presId="urn:microsoft.com/office/officeart/2005/8/layout/gear1"/>
    <dgm:cxn modelId="{8940ED23-8847-4212-9E05-3742451F79F3}" type="presOf" srcId="{AF24F861-577D-4A02-A835-4528DD4E6E96}" destId="{0922C2F5-E2EF-4CF1-A45B-16159F6F5A0A}" srcOrd="0" destOrd="0" presId="urn:microsoft.com/office/officeart/2005/8/layout/gear1"/>
    <dgm:cxn modelId="{F1EC1631-7AA8-4B7D-A121-A6A5BF64A40E}" type="presOf" srcId="{2BF381FF-B824-46F5-89DD-D1348674CD7A}" destId="{6D6F2C35-65FB-43B2-8AEA-7FB147D6505A}" srcOrd="0" destOrd="0" presId="urn:microsoft.com/office/officeart/2005/8/layout/gear1"/>
    <dgm:cxn modelId="{FD87725E-B2C5-4C12-97EB-B66B4DB7F640}" type="presOf" srcId="{AF24F861-577D-4A02-A835-4528DD4E6E96}" destId="{5D524267-953C-4FA6-8D65-16295B138867}" srcOrd="1" destOrd="0" presId="urn:microsoft.com/office/officeart/2005/8/layout/gear1"/>
    <dgm:cxn modelId="{9E0CF169-DE3E-4328-BD20-FD4091427A03}" type="presOf" srcId="{21515487-0608-4AC1-92D3-E96C5D9E7398}" destId="{60B8B078-266E-406D-AA46-FA90594742D0}" srcOrd="0" destOrd="0" presId="urn:microsoft.com/office/officeart/2005/8/layout/gear1"/>
    <dgm:cxn modelId="{EEC67A76-4AE0-422E-AEC3-DF58BFA96087}" type="presOf" srcId="{EE3DC175-89DD-45A3-AF53-C9A9EFA005CE}" destId="{EDA99E62-7D67-4F87-ABB0-09381DEBCEC4}" srcOrd="0" destOrd="0" presId="urn:microsoft.com/office/officeart/2005/8/layout/gear1"/>
    <dgm:cxn modelId="{B980657E-1C9A-4B97-B2BD-34BA95937D86}" type="presOf" srcId="{4ECD6F83-03EC-405E-8D7E-0BBE0AAA86C4}" destId="{047D8ADF-7858-4F31-9EAB-96CFE59A4E8D}" srcOrd="0" destOrd="0" presId="urn:microsoft.com/office/officeart/2005/8/layout/gear1"/>
    <dgm:cxn modelId="{CFD2C68E-6B50-4B3F-ADB3-DF16A825A518}" srcId="{17831F82-92CA-4874-AA6E-EBB57154BE35}" destId="{2BF381FF-B824-46F5-89DD-D1348674CD7A}" srcOrd="2" destOrd="0" parTransId="{BCAE38F9-27B6-4A44-81AB-853B9AB62325}" sibTransId="{706C1294-1B32-48D8-B6D5-C86D8F399859}"/>
    <dgm:cxn modelId="{44334A8F-5AFF-4C37-AE49-2BCA05A77C0E}" type="presOf" srcId="{4ECD6F83-03EC-405E-8D7E-0BBE0AAA86C4}" destId="{CEDF62C9-EE01-4F76-8464-8EA4EA85310C}" srcOrd="1" destOrd="0" presId="urn:microsoft.com/office/officeart/2005/8/layout/gear1"/>
    <dgm:cxn modelId="{04DB7990-2EA5-4BD1-861C-390797A38215}" type="presOf" srcId="{4ECD6F83-03EC-405E-8D7E-0BBE0AAA86C4}" destId="{2EE79858-462C-448C-B1A4-0D475338A818}" srcOrd="2" destOrd="0" presId="urn:microsoft.com/office/officeart/2005/8/layout/gear1"/>
    <dgm:cxn modelId="{C1E96D92-C257-4F20-8FCB-691E4D0F092D}" srcId="{17831F82-92CA-4874-AA6E-EBB57154BE35}" destId="{4ECD6F83-03EC-405E-8D7E-0BBE0AAA86C4}" srcOrd="0" destOrd="0" parTransId="{7BDEC8A7-A19B-4E0A-94E5-F5457BB9C774}" sibTransId="{EE3DC175-89DD-45A3-AF53-C9A9EFA005CE}"/>
    <dgm:cxn modelId="{325FC7AC-139D-4A04-98D8-6EEE71EF755A}" type="presOf" srcId="{2BF381FF-B824-46F5-89DD-D1348674CD7A}" destId="{265D7FFE-DE28-4928-BED5-37E948B71250}" srcOrd="3" destOrd="0" presId="urn:microsoft.com/office/officeart/2005/8/layout/gear1"/>
    <dgm:cxn modelId="{202266AD-FC36-486C-9F96-C4FD5AC6015A}" type="presOf" srcId="{2BF381FF-B824-46F5-89DD-D1348674CD7A}" destId="{2C16237E-8A71-446B-A616-C7D58B515043}" srcOrd="1" destOrd="0" presId="urn:microsoft.com/office/officeart/2005/8/layout/gear1"/>
    <dgm:cxn modelId="{DF92F5BA-5478-4433-B10E-9AF1EFF17B79}" srcId="{17831F82-92CA-4874-AA6E-EBB57154BE35}" destId="{AF24F861-577D-4A02-A835-4528DD4E6E96}" srcOrd="1" destOrd="0" parTransId="{64B471FD-5308-4755-A1B3-C346733F9C50}" sibTransId="{21515487-0608-4AC1-92D3-E96C5D9E7398}"/>
    <dgm:cxn modelId="{515F09BE-E66B-42EA-BBA8-6B1499B5CA19}" type="presOf" srcId="{AF24F861-577D-4A02-A835-4528DD4E6E96}" destId="{14D4BC4F-DEAF-4AC1-A66D-CC1E315046FE}" srcOrd="2" destOrd="0" presId="urn:microsoft.com/office/officeart/2005/8/layout/gear1"/>
    <dgm:cxn modelId="{248FFECA-7DA0-4CBD-8FFF-C659D761CBB8}" type="presOf" srcId="{17831F82-92CA-4874-AA6E-EBB57154BE35}" destId="{C9FB9CB9-3AC8-4C9D-8218-ED8E2D4DBC94}" srcOrd="0" destOrd="0" presId="urn:microsoft.com/office/officeart/2005/8/layout/gear1"/>
    <dgm:cxn modelId="{EC45ABCF-C35F-4739-BF1D-5D1C07ADB18D}" type="presOf" srcId="{2BF381FF-B824-46F5-89DD-D1348674CD7A}" destId="{8D9E21F9-7943-4481-AF98-F6D8BE7C3507}" srcOrd="2" destOrd="0" presId="urn:microsoft.com/office/officeart/2005/8/layout/gear1"/>
    <dgm:cxn modelId="{D3DAE5FE-21B4-4D69-B62A-D969F2E72A0D}" type="presParOf" srcId="{C9FB9CB9-3AC8-4C9D-8218-ED8E2D4DBC94}" destId="{047D8ADF-7858-4F31-9EAB-96CFE59A4E8D}" srcOrd="0" destOrd="0" presId="urn:microsoft.com/office/officeart/2005/8/layout/gear1"/>
    <dgm:cxn modelId="{F63B8D64-E27D-4DBA-9691-AF524E509205}" type="presParOf" srcId="{C9FB9CB9-3AC8-4C9D-8218-ED8E2D4DBC94}" destId="{CEDF62C9-EE01-4F76-8464-8EA4EA85310C}" srcOrd="1" destOrd="0" presId="urn:microsoft.com/office/officeart/2005/8/layout/gear1"/>
    <dgm:cxn modelId="{A719EFC3-B650-45EC-A2CF-75EF7C704F65}" type="presParOf" srcId="{C9FB9CB9-3AC8-4C9D-8218-ED8E2D4DBC94}" destId="{2EE79858-462C-448C-B1A4-0D475338A818}" srcOrd="2" destOrd="0" presId="urn:microsoft.com/office/officeart/2005/8/layout/gear1"/>
    <dgm:cxn modelId="{1031DCCE-CBB7-4EDF-8DC3-17061706A48B}" type="presParOf" srcId="{C9FB9CB9-3AC8-4C9D-8218-ED8E2D4DBC94}" destId="{0922C2F5-E2EF-4CF1-A45B-16159F6F5A0A}" srcOrd="3" destOrd="0" presId="urn:microsoft.com/office/officeart/2005/8/layout/gear1"/>
    <dgm:cxn modelId="{F409E30A-40B5-40A9-9ED4-689062593308}" type="presParOf" srcId="{C9FB9CB9-3AC8-4C9D-8218-ED8E2D4DBC94}" destId="{5D524267-953C-4FA6-8D65-16295B138867}" srcOrd="4" destOrd="0" presId="urn:microsoft.com/office/officeart/2005/8/layout/gear1"/>
    <dgm:cxn modelId="{E37DE1D6-FBEC-4EC8-94DA-6C12C789B9BC}" type="presParOf" srcId="{C9FB9CB9-3AC8-4C9D-8218-ED8E2D4DBC94}" destId="{14D4BC4F-DEAF-4AC1-A66D-CC1E315046FE}" srcOrd="5" destOrd="0" presId="urn:microsoft.com/office/officeart/2005/8/layout/gear1"/>
    <dgm:cxn modelId="{9D231026-98EC-4919-A7B8-44814251E7F6}" type="presParOf" srcId="{C9FB9CB9-3AC8-4C9D-8218-ED8E2D4DBC94}" destId="{6D6F2C35-65FB-43B2-8AEA-7FB147D6505A}" srcOrd="6" destOrd="0" presId="urn:microsoft.com/office/officeart/2005/8/layout/gear1"/>
    <dgm:cxn modelId="{D8029E7D-FB15-483C-B769-1F9FCD7FCEE3}" type="presParOf" srcId="{C9FB9CB9-3AC8-4C9D-8218-ED8E2D4DBC94}" destId="{2C16237E-8A71-446B-A616-C7D58B515043}" srcOrd="7" destOrd="0" presId="urn:microsoft.com/office/officeart/2005/8/layout/gear1"/>
    <dgm:cxn modelId="{2A9C306E-48A5-4589-9889-1A56811F2721}" type="presParOf" srcId="{C9FB9CB9-3AC8-4C9D-8218-ED8E2D4DBC94}" destId="{8D9E21F9-7943-4481-AF98-F6D8BE7C3507}" srcOrd="8" destOrd="0" presId="urn:microsoft.com/office/officeart/2005/8/layout/gear1"/>
    <dgm:cxn modelId="{C66048D5-56F6-439D-988F-7CE7DA8F4FC9}" type="presParOf" srcId="{C9FB9CB9-3AC8-4C9D-8218-ED8E2D4DBC94}" destId="{265D7FFE-DE28-4928-BED5-37E948B71250}" srcOrd="9" destOrd="0" presId="urn:microsoft.com/office/officeart/2005/8/layout/gear1"/>
    <dgm:cxn modelId="{B85ECB2E-656B-40B2-8F4B-0A28A5C7EFFC}" type="presParOf" srcId="{C9FB9CB9-3AC8-4C9D-8218-ED8E2D4DBC94}" destId="{EDA99E62-7D67-4F87-ABB0-09381DEBCEC4}" srcOrd="10" destOrd="0" presId="urn:microsoft.com/office/officeart/2005/8/layout/gear1"/>
    <dgm:cxn modelId="{A0E8D3EC-3585-4218-870C-E68E5A42ABEE}" type="presParOf" srcId="{C9FB9CB9-3AC8-4C9D-8218-ED8E2D4DBC94}" destId="{60B8B078-266E-406D-AA46-FA90594742D0}" srcOrd="11" destOrd="0" presId="urn:microsoft.com/office/officeart/2005/8/layout/gear1"/>
    <dgm:cxn modelId="{7EADB6F1-F938-4E23-9CF5-020F400E5486}" type="presParOf" srcId="{C9FB9CB9-3AC8-4C9D-8218-ED8E2D4DBC94}" destId="{4B7D8CDC-3AB0-492F-80CE-84225E37244D}"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95E028C-C118-40F2-8A3A-38ECBC228140}" type="doc">
      <dgm:prSet loTypeId="urn:microsoft.com/office/officeart/2005/8/layout/default#1" loCatId="list" qsTypeId="urn:microsoft.com/office/officeart/2005/8/quickstyle/simple1" qsCatId="simple" csTypeId="urn:microsoft.com/office/officeart/2005/8/colors/accent0_2" csCatId="mainScheme" phldr="1"/>
      <dgm:spPr/>
      <dgm:t>
        <a:bodyPr/>
        <a:lstStyle/>
        <a:p>
          <a:endParaRPr lang="es-CO"/>
        </a:p>
      </dgm:t>
    </dgm:pt>
    <dgm:pt modelId="{64133CB2-3DEE-42D7-BF1F-A034CB8DCA5D}">
      <dgm:prSet phldrT="[Texto]" custT="1"/>
      <dgm:spPr/>
      <dgm:t>
        <a:bodyPr/>
        <a:lstStyle/>
        <a:p>
          <a:r>
            <a:rPr lang="es-CO" sz="2000" b="1" i="0" dirty="0"/>
            <a:t>Engranajes cónicos rectos</a:t>
          </a:r>
          <a:r>
            <a:rPr lang="es-CO" sz="2000" b="0" i="0" dirty="0"/>
            <a:t> </a:t>
          </a:r>
          <a:endParaRPr lang="es-CO" sz="2000" dirty="0"/>
        </a:p>
      </dgm:t>
    </dgm:pt>
    <dgm:pt modelId="{E36BD715-45BE-488F-B933-961AA4ADE7D3}" type="parTrans" cxnId="{061068F7-5FA2-4A20-A2C3-4429F74E865E}">
      <dgm:prSet/>
      <dgm:spPr/>
      <dgm:t>
        <a:bodyPr/>
        <a:lstStyle/>
        <a:p>
          <a:endParaRPr lang="es-CO" sz="2000"/>
        </a:p>
      </dgm:t>
    </dgm:pt>
    <dgm:pt modelId="{76A88119-551E-4527-BA34-571EED7DA2A8}" type="sibTrans" cxnId="{061068F7-5FA2-4A20-A2C3-4429F74E865E}">
      <dgm:prSet/>
      <dgm:spPr/>
      <dgm:t>
        <a:bodyPr/>
        <a:lstStyle/>
        <a:p>
          <a:endParaRPr lang="es-CO" sz="2000"/>
        </a:p>
      </dgm:t>
    </dgm:pt>
    <dgm:pt modelId="{CA6EE812-8C4A-412A-8007-5D65127F1E2F}">
      <dgm:prSet phldrT="[Texto]" custT="1"/>
      <dgm:spPr/>
      <dgm:t>
        <a:bodyPr/>
        <a:lstStyle/>
        <a:p>
          <a:r>
            <a:rPr lang="es-CO" sz="2000" b="1" i="0" dirty="0"/>
            <a:t>Engranajes cónicos </a:t>
          </a:r>
          <a:r>
            <a:rPr lang="es-CO" sz="2000" b="1" i="0" dirty="0" err="1"/>
            <a:t>hipoides</a:t>
          </a:r>
          <a:endParaRPr lang="es-CO" sz="2000" dirty="0"/>
        </a:p>
      </dgm:t>
    </dgm:pt>
    <dgm:pt modelId="{B1FAEB4B-FB73-49A2-8E92-9404B04A7761}" type="parTrans" cxnId="{03CCA341-31C4-4EC5-A771-5ECD92C8963C}">
      <dgm:prSet/>
      <dgm:spPr/>
      <dgm:t>
        <a:bodyPr/>
        <a:lstStyle/>
        <a:p>
          <a:endParaRPr lang="es-CO" sz="2000"/>
        </a:p>
      </dgm:t>
    </dgm:pt>
    <dgm:pt modelId="{5FB83736-6E15-407E-9911-5C09A872471D}" type="sibTrans" cxnId="{03CCA341-31C4-4EC5-A771-5ECD92C8963C}">
      <dgm:prSet/>
      <dgm:spPr/>
      <dgm:t>
        <a:bodyPr/>
        <a:lstStyle/>
        <a:p>
          <a:endParaRPr lang="es-CO" sz="2000"/>
        </a:p>
      </dgm:t>
    </dgm:pt>
    <dgm:pt modelId="{638D14C9-8352-4876-B40D-2B65C706A00D}">
      <dgm:prSet custT="1"/>
      <dgm:spPr/>
      <dgm:t>
        <a:bodyPr/>
        <a:lstStyle/>
        <a:p>
          <a:r>
            <a:rPr lang="es-CO" sz="2000" b="1" i="0" dirty="0"/>
            <a:t>Engranajes cónicos espirales</a:t>
          </a:r>
          <a:endParaRPr lang="es-CO" sz="2000" dirty="0"/>
        </a:p>
      </dgm:t>
    </dgm:pt>
    <dgm:pt modelId="{D279384E-AFEE-48EB-8EFB-C9BAEAF12067}" type="parTrans" cxnId="{2D4C2D57-D0A8-448C-924F-F8E8F068A977}">
      <dgm:prSet/>
      <dgm:spPr/>
      <dgm:t>
        <a:bodyPr/>
        <a:lstStyle/>
        <a:p>
          <a:endParaRPr lang="es-CO" sz="2000"/>
        </a:p>
      </dgm:t>
    </dgm:pt>
    <dgm:pt modelId="{54AC78B3-925A-4179-B691-34614FB1DC5C}" type="sibTrans" cxnId="{2D4C2D57-D0A8-448C-924F-F8E8F068A977}">
      <dgm:prSet/>
      <dgm:spPr/>
      <dgm:t>
        <a:bodyPr/>
        <a:lstStyle/>
        <a:p>
          <a:endParaRPr lang="es-CO" sz="2000"/>
        </a:p>
      </dgm:t>
    </dgm:pt>
    <dgm:pt modelId="{85314146-18CF-4365-BA54-97B78B796D06}" type="pres">
      <dgm:prSet presAssocID="{695E028C-C118-40F2-8A3A-38ECBC228140}" presName="diagram" presStyleCnt="0">
        <dgm:presLayoutVars>
          <dgm:dir/>
          <dgm:resizeHandles val="exact"/>
        </dgm:presLayoutVars>
      </dgm:prSet>
      <dgm:spPr/>
    </dgm:pt>
    <dgm:pt modelId="{03912772-0042-434A-A477-404CAFDC1FFF}" type="pres">
      <dgm:prSet presAssocID="{64133CB2-3DEE-42D7-BF1F-A034CB8DCA5D}" presName="node" presStyleLbl="node1" presStyleIdx="0" presStyleCnt="3">
        <dgm:presLayoutVars>
          <dgm:bulletEnabled val="1"/>
        </dgm:presLayoutVars>
      </dgm:prSet>
      <dgm:spPr/>
    </dgm:pt>
    <dgm:pt modelId="{B7564057-E870-467E-9D08-3513EAFD5C0A}" type="pres">
      <dgm:prSet presAssocID="{76A88119-551E-4527-BA34-571EED7DA2A8}" presName="sibTrans" presStyleCnt="0"/>
      <dgm:spPr/>
    </dgm:pt>
    <dgm:pt modelId="{54251FA0-44F2-41A7-BC1F-525E53E18A90}" type="pres">
      <dgm:prSet presAssocID="{638D14C9-8352-4876-B40D-2B65C706A00D}" presName="node" presStyleLbl="node1" presStyleIdx="1" presStyleCnt="3">
        <dgm:presLayoutVars>
          <dgm:bulletEnabled val="1"/>
        </dgm:presLayoutVars>
      </dgm:prSet>
      <dgm:spPr/>
    </dgm:pt>
    <dgm:pt modelId="{4D9D43F0-B699-43CB-95A3-86ED1291F454}" type="pres">
      <dgm:prSet presAssocID="{54AC78B3-925A-4179-B691-34614FB1DC5C}" presName="sibTrans" presStyleCnt="0"/>
      <dgm:spPr/>
    </dgm:pt>
    <dgm:pt modelId="{A5D9B3D1-A5EA-4B1D-94D4-D27CE6BDA170}" type="pres">
      <dgm:prSet presAssocID="{CA6EE812-8C4A-412A-8007-5D65127F1E2F}" presName="node" presStyleLbl="node1" presStyleIdx="2" presStyleCnt="3">
        <dgm:presLayoutVars>
          <dgm:bulletEnabled val="1"/>
        </dgm:presLayoutVars>
      </dgm:prSet>
      <dgm:spPr/>
    </dgm:pt>
  </dgm:ptLst>
  <dgm:cxnLst>
    <dgm:cxn modelId="{1BE6923F-C16E-4C1C-8049-E5E0638451BA}" type="presOf" srcId="{638D14C9-8352-4876-B40D-2B65C706A00D}" destId="{54251FA0-44F2-41A7-BC1F-525E53E18A90}" srcOrd="0" destOrd="0" presId="urn:microsoft.com/office/officeart/2005/8/layout/default#1"/>
    <dgm:cxn modelId="{03CCA341-31C4-4EC5-A771-5ECD92C8963C}" srcId="{695E028C-C118-40F2-8A3A-38ECBC228140}" destId="{CA6EE812-8C4A-412A-8007-5D65127F1E2F}" srcOrd="2" destOrd="0" parTransId="{B1FAEB4B-FB73-49A2-8E92-9404B04A7761}" sibTransId="{5FB83736-6E15-407E-9911-5C09A872471D}"/>
    <dgm:cxn modelId="{A8D10B4E-77EE-4247-8160-904758799E64}" type="presOf" srcId="{64133CB2-3DEE-42D7-BF1F-A034CB8DCA5D}" destId="{03912772-0042-434A-A477-404CAFDC1FFF}" srcOrd="0" destOrd="0" presId="urn:microsoft.com/office/officeart/2005/8/layout/default#1"/>
    <dgm:cxn modelId="{2D4C2D57-D0A8-448C-924F-F8E8F068A977}" srcId="{695E028C-C118-40F2-8A3A-38ECBC228140}" destId="{638D14C9-8352-4876-B40D-2B65C706A00D}" srcOrd="1" destOrd="0" parTransId="{D279384E-AFEE-48EB-8EFB-C9BAEAF12067}" sibTransId="{54AC78B3-925A-4179-B691-34614FB1DC5C}"/>
    <dgm:cxn modelId="{1FBE88A4-4342-4093-946D-5A849C612FF9}" type="presOf" srcId="{CA6EE812-8C4A-412A-8007-5D65127F1E2F}" destId="{A5D9B3D1-A5EA-4B1D-94D4-D27CE6BDA170}" srcOrd="0" destOrd="0" presId="urn:microsoft.com/office/officeart/2005/8/layout/default#1"/>
    <dgm:cxn modelId="{36FB40EF-3337-4A92-BF1C-1100AAF070C2}" type="presOf" srcId="{695E028C-C118-40F2-8A3A-38ECBC228140}" destId="{85314146-18CF-4365-BA54-97B78B796D06}" srcOrd="0" destOrd="0" presId="urn:microsoft.com/office/officeart/2005/8/layout/default#1"/>
    <dgm:cxn modelId="{061068F7-5FA2-4A20-A2C3-4429F74E865E}" srcId="{695E028C-C118-40F2-8A3A-38ECBC228140}" destId="{64133CB2-3DEE-42D7-BF1F-A034CB8DCA5D}" srcOrd="0" destOrd="0" parTransId="{E36BD715-45BE-488F-B933-961AA4ADE7D3}" sibTransId="{76A88119-551E-4527-BA34-571EED7DA2A8}"/>
    <dgm:cxn modelId="{DD0008FF-3B2A-40DB-8E93-F4EE6E916EFD}" type="presParOf" srcId="{85314146-18CF-4365-BA54-97B78B796D06}" destId="{03912772-0042-434A-A477-404CAFDC1FFF}" srcOrd="0" destOrd="0" presId="urn:microsoft.com/office/officeart/2005/8/layout/default#1"/>
    <dgm:cxn modelId="{DC173185-6D71-4F7A-87A4-3A39663A62C3}" type="presParOf" srcId="{85314146-18CF-4365-BA54-97B78B796D06}" destId="{B7564057-E870-467E-9D08-3513EAFD5C0A}" srcOrd="1" destOrd="0" presId="urn:microsoft.com/office/officeart/2005/8/layout/default#1"/>
    <dgm:cxn modelId="{55E2CF1D-3B56-4F31-9436-7957D089A1E3}" type="presParOf" srcId="{85314146-18CF-4365-BA54-97B78B796D06}" destId="{54251FA0-44F2-41A7-BC1F-525E53E18A90}" srcOrd="2" destOrd="0" presId="urn:microsoft.com/office/officeart/2005/8/layout/default#1"/>
    <dgm:cxn modelId="{263F53AD-19C8-4496-B636-8527A805D313}" type="presParOf" srcId="{85314146-18CF-4365-BA54-97B78B796D06}" destId="{4D9D43F0-B699-43CB-95A3-86ED1291F454}" srcOrd="3" destOrd="0" presId="urn:microsoft.com/office/officeart/2005/8/layout/default#1"/>
    <dgm:cxn modelId="{C345A988-1AE2-4DA5-BCD8-C77F9ABDCDAC}" type="presParOf" srcId="{85314146-18CF-4365-BA54-97B78B796D06}" destId="{A5D9B3D1-A5EA-4B1D-94D4-D27CE6BDA170}" srcOrd="4" destOrd="0" presId="urn:microsoft.com/office/officeart/2005/8/layout/defaul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D8ADF-7858-4F31-9EAB-96CFE59A4E8D}">
      <dsp:nvSpPr>
        <dsp:cNvPr id="0" name=""/>
        <dsp:cNvSpPr/>
      </dsp:nvSpPr>
      <dsp:spPr>
        <a:xfrm>
          <a:off x="4194212" y="2592288"/>
          <a:ext cx="3168352" cy="3168352"/>
        </a:xfrm>
        <a:prstGeom prst="gear9">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s-CO" sz="1500" b="1" kern="1200" dirty="0"/>
            <a:t>Engranes de tornillos sin fin: conectan ejes que no se interceptan</a:t>
          </a:r>
          <a:r>
            <a:rPr lang="es-CO" sz="2000" kern="1200" dirty="0"/>
            <a:t>.</a:t>
          </a:r>
        </a:p>
      </dsp:txBody>
      <dsp:txXfrm>
        <a:off x="4831192" y="3334459"/>
        <a:ext cx="1894392" cy="1628599"/>
      </dsp:txXfrm>
    </dsp:sp>
    <dsp:sp modelId="{0922C2F5-E2EF-4CF1-A45B-16159F6F5A0A}">
      <dsp:nvSpPr>
        <dsp:cNvPr id="0" name=""/>
        <dsp:cNvSpPr/>
      </dsp:nvSpPr>
      <dsp:spPr>
        <a:xfrm>
          <a:off x="2350807" y="1843404"/>
          <a:ext cx="2304256" cy="2304256"/>
        </a:xfrm>
        <a:prstGeom prst="gear6">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00075">
            <a:lnSpc>
              <a:spcPct val="90000"/>
            </a:lnSpc>
            <a:spcBef>
              <a:spcPct val="0"/>
            </a:spcBef>
            <a:spcAft>
              <a:spcPct val="35000"/>
            </a:spcAft>
            <a:buNone/>
          </a:pPr>
          <a:r>
            <a:rPr lang="es-CO" sz="1350" b="1" kern="1200" dirty="0"/>
            <a:t>Engranes cónicos: conectan ejes cuyas líneas de centro se interceptan</a:t>
          </a:r>
          <a:r>
            <a:rPr lang="es-CO" sz="1200" kern="1200" dirty="0"/>
            <a:t>. </a:t>
          </a:r>
        </a:p>
      </dsp:txBody>
      <dsp:txXfrm>
        <a:off x="2930910" y="2427013"/>
        <a:ext cx="1144050" cy="1137038"/>
      </dsp:txXfrm>
    </dsp:sp>
    <dsp:sp modelId="{6D6F2C35-65FB-43B2-8AEA-7FB147D6505A}">
      <dsp:nvSpPr>
        <dsp:cNvPr id="0" name=""/>
        <dsp:cNvSpPr/>
      </dsp:nvSpPr>
      <dsp:spPr>
        <a:xfrm rot="20700000">
          <a:off x="3641425" y="253703"/>
          <a:ext cx="2257700" cy="2257700"/>
        </a:xfrm>
        <a:prstGeom prst="gear6">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s-CO" sz="1500" b="1" kern="1200" dirty="0"/>
            <a:t>Engranes rectos: Conectan ejes paralelos</a:t>
          </a:r>
        </a:p>
      </dsp:txBody>
      <dsp:txXfrm rot="-20700000">
        <a:off x="4136605" y="748883"/>
        <a:ext cx="1267340" cy="1267340"/>
      </dsp:txXfrm>
    </dsp:sp>
    <dsp:sp modelId="{EDA99E62-7D67-4F87-ABB0-09381DEBCEC4}">
      <dsp:nvSpPr>
        <dsp:cNvPr id="0" name=""/>
        <dsp:cNvSpPr/>
      </dsp:nvSpPr>
      <dsp:spPr>
        <a:xfrm>
          <a:off x="3968152" y="2104132"/>
          <a:ext cx="4055490" cy="4055490"/>
        </a:xfrm>
        <a:prstGeom prst="circularArrow">
          <a:avLst>
            <a:gd name="adj1" fmla="val 4688"/>
            <a:gd name="adj2" fmla="val 299029"/>
            <a:gd name="adj3" fmla="val 2544153"/>
            <a:gd name="adj4" fmla="val 15802252"/>
            <a:gd name="adj5" fmla="val 546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0B8B078-266E-406D-AA46-FA90594742D0}">
      <dsp:nvSpPr>
        <dsp:cNvPr id="0" name=""/>
        <dsp:cNvSpPr/>
      </dsp:nvSpPr>
      <dsp:spPr>
        <a:xfrm>
          <a:off x="1942727" y="1326838"/>
          <a:ext cx="2946567" cy="2946567"/>
        </a:xfrm>
        <a:prstGeom prst="leftCircularArrow">
          <a:avLst>
            <a:gd name="adj1" fmla="val 6452"/>
            <a:gd name="adj2" fmla="val 429999"/>
            <a:gd name="adj3" fmla="val 10489124"/>
            <a:gd name="adj4" fmla="val 14837806"/>
            <a:gd name="adj5" fmla="val 7527"/>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B7D8CDC-3AB0-492F-80CE-84225E37244D}">
      <dsp:nvSpPr>
        <dsp:cNvPr id="0" name=""/>
        <dsp:cNvSpPr/>
      </dsp:nvSpPr>
      <dsp:spPr>
        <a:xfrm>
          <a:off x="3119196" y="-247540"/>
          <a:ext cx="3176992" cy="3176992"/>
        </a:xfrm>
        <a:prstGeom prst="circularArrow">
          <a:avLst>
            <a:gd name="adj1" fmla="val 5984"/>
            <a:gd name="adj2" fmla="val 394124"/>
            <a:gd name="adj3" fmla="val 13313824"/>
            <a:gd name="adj4" fmla="val 10508221"/>
            <a:gd name="adj5" fmla="val 6981"/>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912772-0042-434A-A477-404CAFDC1FFF}">
      <dsp:nvSpPr>
        <dsp:cNvPr id="0" name=""/>
        <dsp:cNvSpPr/>
      </dsp:nvSpPr>
      <dsp:spPr>
        <a:xfrm>
          <a:off x="744" y="145603"/>
          <a:ext cx="2902148" cy="1741289"/>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CO" sz="2000" b="1" i="0" kern="1200" dirty="0"/>
            <a:t>Engranajes cónicos rectos</a:t>
          </a:r>
          <a:r>
            <a:rPr lang="es-CO" sz="2000" b="0" i="0" kern="1200" dirty="0"/>
            <a:t> </a:t>
          </a:r>
          <a:endParaRPr lang="es-CO" sz="2000" kern="1200" dirty="0"/>
        </a:p>
      </dsp:txBody>
      <dsp:txXfrm>
        <a:off x="744" y="145603"/>
        <a:ext cx="2902148" cy="1741289"/>
      </dsp:txXfrm>
    </dsp:sp>
    <dsp:sp modelId="{54251FA0-44F2-41A7-BC1F-525E53E18A90}">
      <dsp:nvSpPr>
        <dsp:cNvPr id="0" name=""/>
        <dsp:cNvSpPr/>
      </dsp:nvSpPr>
      <dsp:spPr>
        <a:xfrm>
          <a:off x="3193107" y="145603"/>
          <a:ext cx="2902148" cy="1741289"/>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CO" sz="2000" b="1" i="0" kern="1200" dirty="0"/>
            <a:t>Engranajes cónicos espirales</a:t>
          </a:r>
          <a:endParaRPr lang="es-CO" sz="2000" kern="1200" dirty="0"/>
        </a:p>
      </dsp:txBody>
      <dsp:txXfrm>
        <a:off x="3193107" y="145603"/>
        <a:ext cx="2902148" cy="1741289"/>
      </dsp:txXfrm>
    </dsp:sp>
    <dsp:sp modelId="{A5D9B3D1-A5EA-4B1D-94D4-D27CE6BDA170}">
      <dsp:nvSpPr>
        <dsp:cNvPr id="0" name=""/>
        <dsp:cNvSpPr/>
      </dsp:nvSpPr>
      <dsp:spPr>
        <a:xfrm>
          <a:off x="1596925" y="2177107"/>
          <a:ext cx="2902148" cy="1741289"/>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CO" sz="2000" b="1" i="0" kern="1200" dirty="0"/>
            <a:t>Engranajes cónicos </a:t>
          </a:r>
          <a:r>
            <a:rPr lang="es-CO" sz="2000" b="1" i="0" kern="1200" dirty="0" err="1"/>
            <a:t>hipoides</a:t>
          </a:r>
          <a:endParaRPr lang="es-CO" sz="2000" kern="1200" dirty="0"/>
        </a:p>
      </dsp:txBody>
      <dsp:txXfrm>
        <a:off x="1596925" y="2177107"/>
        <a:ext cx="2902148" cy="1741289"/>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1">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n-US"/>
          </a:p>
        </p:txBody>
      </p:sp>
      <p:sp>
        <p:nvSpPr>
          <p:cNvPr id="4" name="Marcador de fecha 3"/>
          <p:cNvSpPr>
            <a:spLocks noGrp="1"/>
          </p:cNvSpPr>
          <p:nvPr>
            <p:ph type="dt" sz="half" idx="10"/>
          </p:nvPr>
        </p:nvSpPr>
        <p:spPr/>
        <p:txBody>
          <a:bodyPr/>
          <a:lstStyle/>
          <a:p>
            <a:fld id="{0424A249-3F40-479E-9144-A7F9B020A31E}" type="datetimeFigureOut">
              <a:rPr lang="en-US" smtClean="0"/>
              <a:t>5/8/2017</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5A42BC0B-5E06-4C92-AA4D-353FB89623C6}" type="slidenum">
              <a:rPr lang="en-US" smtClean="0"/>
              <a:t>‹Nº›</a:t>
            </a:fld>
            <a:endParaRPr lang="en-US"/>
          </a:p>
        </p:txBody>
      </p:sp>
    </p:spTree>
    <p:extLst>
      <p:ext uri="{BB962C8B-B14F-4D97-AF65-F5344CB8AC3E}">
        <p14:creationId xmlns:p14="http://schemas.microsoft.com/office/powerpoint/2010/main" val="971076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p:cNvSpPr>
            <a:spLocks noGrp="1"/>
          </p:cNvSpPr>
          <p:nvPr>
            <p:ph type="dt" sz="half" idx="10"/>
          </p:nvPr>
        </p:nvSpPr>
        <p:spPr/>
        <p:txBody>
          <a:bodyPr/>
          <a:lstStyle/>
          <a:p>
            <a:fld id="{0424A249-3F40-479E-9144-A7F9B020A31E}" type="datetimeFigureOut">
              <a:rPr lang="en-US" smtClean="0"/>
              <a:t>5/8/2017</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5A42BC0B-5E06-4C92-AA4D-353FB89623C6}" type="slidenum">
              <a:rPr lang="en-US" smtClean="0"/>
              <a:t>‹Nº›</a:t>
            </a:fld>
            <a:endParaRPr lang="en-US"/>
          </a:p>
        </p:txBody>
      </p:sp>
    </p:spTree>
    <p:extLst>
      <p:ext uri="{BB962C8B-B14F-4D97-AF65-F5344CB8AC3E}">
        <p14:creationId xmlns:p14="http://schemas.microsoft.com/office/powerpoint/2010/main" val="1180011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p:cNvSpPr>
            <a:spLocks noGrp="1"/>
          </p:cNvSpPr>
          <p:nvPr>
            <p:ph type="dt" sz="half" idx="10"/>
          </p:nvPr>
        </p:nvSpPr>
        <p:spPr/>
        <p:txBody>
          <a:bodyPr/>
          <a:lstStyle/>
          <a:p>
            <a:fld id="{0424A249-3F40-479E-9144-A7F9B020A31E}" type="datetimeFigureOut">
              <a:rPr lang="en-US" smtClean="0"/>
              <a:t>5/8/2017</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5A42BC0B-5E06-4C92-AA4D-353FB89623C6}" type="slidenum">
              <a:rPr lang="en-US" smtClean="0"/>
              <a:t>‹Nº›</a:t>
            </a:fld>
            <a:endParaRPr lang="en-US"/>
          </a:p>
        </p:txBody>
      </p:sp>
    </p:spTree>
    <p:extLst>
      <p:ext uri="{BB962C8B-B14F-4D97-AF65-F5344CB8AC3E}">
        <p14:creationId xmlns:p14="http://schemas.microsoft.com/office/powerpoint/2010/main" val="112894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p:cNvSpPr>
            <a:spLocks noGrp="1"/>
          </p:cNvSpPr>
          <p:nvPr>
            <p:ph type="dt" sz="half" idx="10"/>
          </p:nvPr>
        </p:nvSpPr>
        <p:spPr/>
        <p:txBody>
          <a:bodyPr/>
          <a:lstStyle/>
          <a:p>
            <a:fld id="{0424A249-3F40-479E-9144-A7F9B020A31E}" type="datetimeFigureOut">
              <a:rPr lang="en-US" smtClean="0"/>
              <a:t>5/8/2017</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5A42BC0B-5E06-4C92-AA4D-353FB89623C6}" type="slidenum">
              <a:rPr lang="en-US" smtClean="0"/>
              <a:t>‹Nº›</a:t>
            </a:fld>
            <a:endParaRPr lang="en-US"/>
          </a:p>
        </p:txBody>
      </p:sp>
    </p:spTree>
    <p:extLst>
      <p:ext uri="{BB962C8B-B14F-4D97-AF65-F5344CB8AC3E}">
        <p14:creationId xmlns:p14="http://schemas.microsoft.com/office/powerpoint/2010/main" val="1466296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0424A249-3F40-479E-9144-A7F9B020A31E}" type="datetimeFigureOut">
              <a:rPr lang="en-US" smtClean="0"/>
              <a:t>5/8/2017</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5A42BC0B-5E06-4C92-AA4D-353FB89623C6}" type="slidenum">
              <a:rPr lang="en-US" smtClean="0"/>
              <a:t>‹Nº›</a:t>
            </a:fld>
            <a:endParaRPr lang="en-US"/>
          </a:p>
        </p:txBody>
      </p:sp>
    </p:spTree>
    <p:extLst>
      <p:ext uri="{BB962C8B-B14F-4D97-AF65-F5344CB8AC3E}">
        <p14:creationId xmlns:p14="http://schemas.microsoft.com/office/powerpoint/2010/main" val="915684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fecha 4"/>
          <p:cNvSpPr>
            <a:spLocks noGrp="1"/>
          </p:cNvSpPr>
          <p:nvPr>
            <p:ph type="dt" sz="half" idx="10"/>
          </p:nvPr>
        </p:nvSpPr>
        <p:spPr/>
        <p:txBody>
          <a:bodyPr/>
          <a:lstStyle/>
          <a:p>
            <a:fld id="{0424A249-3F40-479E-9144-A7F9B020A31E}" type="datetimeFigureOut">
              <a:rPr lang="en-US" smtClean="0"/>
              <a:t>5/8/2017</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5A42BC0B-5E06-4C92-AA4D-353FB89623C6}" type="slidenum">
              <a:rPr lang="en-US" smtClean="0"/>
              <a:t>‹Nº›</a:t>
            </a:fld>
            <a:endParaRPr lang="en-US"/>
          </a:p>
        </p:txBody>
      </p:sp>
    </p:spTree>
    <p:extLst>
      <p:ext uri="{BB962C8B-B14F-4D97-AF65-F5344CB8AC3E}">
        <p14:creationId xmlns:p14="http://schemas.microsoft.com/office/powerpoint/2010/main" val="2316742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n-U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Marcador de fecha 6"/>
          <p:cNvSpPr>
            <a:spLocks noGrp="1"/>
          </p:cNvSpPr>
          <p:nvPr>
            <p:ph type="dt" sz="half" idx="10"/>
          </p:nvPr>
        </p:nvSpPr>
        <p:spPr/>
        <p:txBody>
          <a:bodyPr/>
          <a:lstStyle/>
          <a:p>
            <a:fld id="{0424A249-3F40-479E-9144-A7F9B020A31E}" type="datetimeFigureOut">
              <a:rPr lang="en-US" smtClean="0"/>
              <a:t>5/8/2017</a:t>
            </a:fld>
            <a:endParaRPr lang="en-US"/>
          </a:p>
        </p:txBody>
      </p:sp>
      <p:sp>
        <p:nvSpPr>
          <p:cNvPr id="8" name="Marcador de pie de página 7"/>
          <p:cNvSpPr>
            <a:spLocks noGrp="1"/>
          </p:cNvSpPr>
          <p:nvPr>
            <p:ph type="ftr" sz="quarter" idx="11"/>
          </p:nvPr>
        </p:nvSpPr>
        <p:spPr/>
        <p:txBody>
          <a:bodyPr/>
          <a:lstStyle/>
          <a:p>
            <a:endParaRPr lang="en-US"/>
          </a:p>
        </p:txBody>
      </p:sp>
      <p:sp>
        <p:nvSpPr>
          <p:cNvPr id="9" name="Marcador de número de diapositiva 8"/>
          <p:cNvSpPr>
            <a:spLocks noGrp="1"/>
          </p:cNvSpPr>
          <p:nvPr>
            <p:ph type="sldNum" sz="quarter" idx="12"/>
          </p:nvPr>
        </p:nvSpPr>
        <p:spPr/>
        <p:txBody>
          <a:bodyPr/>
          <a:lstStyle/>
          <a:p>
            <a:fld id="{5A42BC0B-5E06-4C92-AA4D-353FB89623C6}" type="slidenum">
              <a:rPr lang="en-US" smtClean="0"/>
              <a:t>‹Nº›</a:t>
            </a:fld>
            <a:endParaRPr lang="en-US"/>
          </a:p>
        </p:txBody>
      </p:sp>
    </p:spTree>
    <p:extLst>
      <p:ext uri="{BB962C8B-B14F-4D97-AF65-F5344CB8AC3E}">
        <p14:creationId xmlns:p14="http://schemas.microsoft.com/office/powerpoint/2010/main" val="3991313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fecha 2"/>
          <p:cNvSpPr>
            <a:spLocks noGrp="1"/>
          </p:cNvSpPr>
          <p:nvPr>
            <p:ph type="dt" sz="half" idx="10"/>
          </p:nvPr>
        </p:nvSpPr>
        <p:spPr/>
        <p:txBody>
          <a:bodyPr/>
          <a:lstStyle/>
          <a:p>
            <a:fld id="{0424A249-3F40-479E-9144-A7F9B020A31E}" type="datetimeFigureOut">
              <a:rPr lang="en-US" smtClean="0"/>
              <a:t>5/8/2017</a:t>
            </a:fld>
            <a:endParaRPr lang="en-US"/>
          </a:p>
        </p:txBody>
      </p:sp>
      <p:sp>
        <p:nvSpPr>
          <p:cNvPr id="4" name="Marcador de pie de página 3"/>
          <p:cNvSpPr>
            <a:spLocks noGrp="1"/>
          </p:cNvSpPr>
          <p:nvPr>
            <p:ph type="ftr" sz="quarter" idx="11"/>
          </p:nvPr>
        </p:nvSpPr>
        <p:spPr/>
        <p:txBody>
          <a:bodyPr/>
          <a:lstStyle/>
          <a:p>
            <a:endParaRPr lang="en-US"/>
          </a:p>
        </p:txBody>
      </p:sp>
      <p:sp>
        <p:nvSpPr>
          <p:cNvPr id="5" name="Marcador de número de diapositiva 4"/>
          <p:cNvSpPr>
            <a:spLocks noGrp="1"/>
          </p:cNvSpPr>
          <p:nvPr>
            <p:ph type="sldNum" sz="quarter" idx="12"/>
          </p:nvPr>
        </p:nvSpPr>
        <p:spPr/>
        <p:txBody>
          <a:bodyPr/>
          <a:lstStyle/>
          <a:p>
            <a:fld id="{5A42BC0B-5E06-4C92-AA4D-353FB89623C6}" type="slidenum">
              <a:rPr lang="en-US" smtClean="0"/>
              <a:t>‹Nº›</a:t>
            </a:fld>
            <a:endParaRPr lang="en-US"/>
          </a:p>
        </p:txBody>
      </p:sp>
    </p:spTree>
    <p:extLst>
      <p:ext uri="{BB962C8B-B14F-4D97-AF65-F5344CB8AC3E}">
        <p14:creationId xmlns:p14="http://schemas.microsoft.com/office/powerpoint/2010/main" val="562676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0424A249-3F40-479E-9144-A7F9B020A31E}" type="datetimeFigureOut">
              <a:rPr lang="en-US" smtClean="0"/>
              <a:t>5/8/2017</a:t>
            </a:fld>
            <a:endParaRPr lang="en-US"/>
          </a:p>
        </p:txBody>
      </p:sp>
      <p:sp>
        <p:nvSpPr>
          <p:cNvPr id="3" name="Marcador de pie de página 2"/>
          <p:cNvSpPr>
            <a:spLocks noGrp="1"/>
          </p:cNvSpPr>
          <p:nvPr>
            <p:ph type="ftr" sz="quarter" idx="11"/>
          </p:nvPr>
        </p:nvSpPr>
        <p:spPr/>
        <p:txBody>
          <a:bodyPr/>
          <a:lstStyle/>
          <a:p>
            <a:endParaRPr lang="en-US"/>
          </a:p>
        </p:txBody>
      </p:sp>
      <p:sp>
        <p:nvSpPr>
          <p:cNvPr id="4" name="Marcador de número de diapositiva 3"/>
          <p:cNvSpPr>
            <a:spLocks noGrp="1"/>
          </p:cNvSpPr>
          <p:nvPr>
            <p:ph type="sldNum" sz="quarter" idx="12"/>
          </p:nvPr>
        </p:nvSpPr>
        <p:spPr/>
        <p:txBody>
          <a:bodyPr/>
          <a:lstStyle/>
          <a:p>
            <a:fld id="{5A42BC0B-5E06-4C92-AA4D-353FB89623C6}" type="slidenum">
              <a:rPr lang="en-US" smtClean="0"/>
              <a:t>‹Nº›</a:t>
            </a:fld>
            <a:endParaRPr lang="en-US"/>
          </a:p>
        </p:txBody>
      </p:sp>
    </p:spTree>
    <p:extLst>
      <p:ext uri="{BB962C8B-B14F-4D97-AF65-F5344CB8AC3E}">
        <p14:creationId xmlns:p14="http://schemas.microsoft.com/office/powerpoint/2010/main" val="2560013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0424A249-3F40-479E-9144-A7F9B020A31E}" type="datetimeFigureOut">
              <a:rPr lang="en-US" smtClean="0"/>
              <a:t>5/8/2017</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5A42BC0B-5E06-4C92-AA4D-353FB89623C6}" type="slidenum">
              <a:rPr lang="en-US" smtClean="0"/>
              <a:t>‹Nº›</a:t>
            </a:fld>
            <a:endParaRPr lang="en-US"/>
          </a:p>
        </p:txBody>
      </p:sp>
    </p:spTree>
    <p:extLst>
      <p:ext uri="{BB962C8B-B14F-4D97-AF65-F5344CB8AC3E}">
        <p14:creationId xmlns:p14="http://schemas.microsoft.com/office/powerpoint/2010/main" val="352223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0424A249-3F40-479E-9144-A7F9B020A31E}" type="datetimeFigureOut">
              <a:rPr lang="en-US" smtClean="0"/>
              <a:t>5/8/2017</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5A42BC0B-5E06-4C92-AA4D-353FB89623C6}" type="slidenum">
              <a:rPr lang="en-US" smtClean="0"/>
              <a:t>‹Nº›</a:t>
            </a:fld>
            <a:endParaRPr lang="en-US"/>
          </a:p>
        </p:txBody>
      </p:sp>
    </p:spTree>
    <p:extLst>
      <p:ext uri="{BB962C8B-B14F-4D97-AF65-F5344CB8AC3E}">
        <p14:creationId xmlns:p14="http://schemas.microsoft.com/office/powerpoint/2010/main" val="2970314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24A249-3F40-479E-9144-A7F9B020A31E}" type="datetimeFigureOut">
              <a:rPr lang="en-US" smtClean="0"/>
              <a:t>5/8/2017</a:t>
            </a:fld>
            <a:endParaRPr lang="en-U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42BC0B-5E06-4C92-AA4D-353FB89623C6}" type="slidenum">
              <a:rPr lang="en-US" smtClean="0"/>
              <a:t>‹Nº›</a:t>
            </a:fld>
            <a:endParaRPr lang="en-US"/>
          </a:p>
        </p:txBody>
      </p:sp>
    </p:spTree>
    <p:extLst>
      <p:ext uri="{BB962C8B-B14F-4D97-AF65-F5344CB8AC3E}">
        <p14:creationId xmlns:p14="http://schemas.microsoft.com/office/powerpoint/2010/main" val="19261904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gif"/><Relationship Id="rId1" Type="http://schemas.openxmlformats.org/officeDocument/2006/relationships/slideLayout" Target="../slideLayouts/slideLayout2.xml"/><Relationship Id="rId4" Type="http://schemas.openxmlformats.org/officeDocument/2006/relationships/image" Target="../media/image13.gif"/></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7.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9.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image" Target="../media/image60.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gif"/><Relationship Id="rId1" Type="http://schemas.openxmlformats.org/officeDocument/2006/relationships/slideLayout" Target="../slideLayouts/slideLayout2.xml"/><Relationship Id="rId4" Type="http://schemas.openxmlformats.org/officeDocument/2006/relationships/image" Target="../media/image72.gif"/></Relationships>
</file>

<file path=ppt/slides/_rels/slide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5.gi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7.gi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8.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CO" dirty="0"/>
              <a:t>TRANSMISION DE POTENCIA</a:t>
            </a:r>
            <a:endParaRPr lang="en-US" dirty="0"/>
          </a:p>
        </p:txBody>
      </p:sp>
      <p:sp>
        <p:nvSpPr>
          <p:cNvPr id="3" name="Subtítulo 2"/>
          <p:cNvSpPr>
            <a:spLocks noGrp="1"/>
          </p:cNvSpPr>
          <p:nvPr>
            <p:ph type="subTitle" idx="1"/>
          </p:nvPr>
        </p:nvSpPr>
        <p:spPr/>
        <p:txBody>
          <a:bodyPr/>
          <a:lstStyle/>
          <a:p>
            <a:r>
              <a:rPr lang="es-CO" dirty="0"/>
              <a:t>POR </a:t>
            </a:r>
          </a:p>
          <a:p>
            <a:r>
              <a:rPr lang="es-CO" dirty="0" err="1"/>
              <a:t>MSc</a:t>
            </a:r>
            <a:r>
              <a:rPr lang="es-CO" dirty="0"/>
              <a:t> ALDEMAR HERNANDEZ</a:t>
            </a:r>
            <a:endParaRPr lang="en-US" dirty="0"/>
          </a:p>
        </p:txBody>
      </p:sp>
    </p:spTree>
    <p:extLst>
      <p:ext uri="{BB962C8B-B14F-4D97-AF65-F5344CB8AC3E}">
        <p14:creationId xmlns:p14="http://schemas.microsoft.com/office/powerpoint/2010/main" val="33619826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10" y="0"/>
            <a:ext cx="4636008" cy="6858000"/>
          </a:xfrm>
          <a:prstGeom prst="rect">
            <a:avLst/>
          </a:prstGeom>
          <a:solidFill>
            <a:srgbClr val="8470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1042" y="484632"/>
            <a:ext cx="3666744" cy="5739187"/>
          </a:xfrm>
          <a:prstGeom prst="roundRect">
            <a:avLst>
              <a:gd name="adj" fmla="val 0"/>
            </a:avLst>
          </a:prstGeom>
          <a:solidFill>
            <a:schemeClr val="bg1"/>
          </a:solidFill>
          <a:ln w="952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http://enciclopedia.us.es/images/f/ff/Polipasto_poleas_coplanares.png"/>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9332289" y="803049"/>
            <a:ext cx="1084249" cy="5102352"/>
          </a:xfrm>
          <a:prstGeom prst="rect">
            <a:avLst/>
          </a:prstGeom>
          <a:noFill/>
          <a:effectLst/>
          <a:extLst>
            <a:ext uri="{909E8E84-426E-40DD-AFC4-6F175D3DCCD1}">
              <a14:hiddenFill xmlns:a14="http://schemas.microsoft.com/office/drawing/2010/main">
                <a:solidFill>
                  <a:srgbClr val="FFFFFF"/>
                </a:solidFill>
              </a14:hiddenFill>
            </a:ext>
          </a:extLst>
        </p:spPr>
      </p:pic>
      <p:sp>
        <p:nvSpPr>
          <p:cNvPr id="5" name="Título 1"/>
          <p:cNvSpPr>
            <a:spLocks noGrp="1"/>
          </p:cNvSpPr>
          <p:nvPr>
            <p:ph type="title"/>
          </p:nvPr>
        </p:nvSpPr>
        <p:spPr>
          <a:xfrm>
            <a:off x="648929" y="629266"/>
            <a:ext cx="6422849" cy="1676603"/>
          </a:xfrm>
        </p:spPr>
        <p:txBody>
          <a:bodyPr vert="horz" lIns="91440" tIns="45720" rIns="91440" bIns="45720" rtlCol="0" anchor="ctr">
            <a:normAutofit/>
          </a:bodyPr>
          <a:lstStyle/>
          <a:p>
            <a:r>
              <a:rPr lang="en-US" kern="1200" dirty="0">
                <a:solidFill>
                  <a:schemeClr val="tx1"/>
                </a:solidFill>
                <a:latin typeface="+mj-lt"/>
                <a:ea typeface="+mj-ea"/>
                <a:cs typeface="+mj-cs"/>
              </a:rPr>
              <a:t>SISTEMA DE POLEAS COMPUESTAS</a:t>
            </a:r>
          </a:p>
        </p:txBody>
      </p:sp>
      <p:sp>
        <p:nvSpPr>
          <p:cNvPr id="4" name="3 CuadroTexto"/>
          <p:cNvSpPr txBox="1"/>
          <p:nvPr/>
        </p:nvSpPr>
        <p:spPr>
          <a:xfrm>
            <a:off x="648931" y="2438400"/>
            <a:ext cx="6422848" cy="3785419"/>
          </a:xfrm>
          <a:prstGeom prst="rect">
            <a:avLst/>
          </a:prstGeom>
        </p:spPr>
        <p:txBody>
          <a:bodyPr vert="horz" lIns="91440" tIns="45720" rIns="91440" bIns="45720" rtlCol="0">
            <a:normAutofit lnSpcReduction="10000"/>
          </a:bodyPr>
          <a:lstStyle>
            <a:lvl1pPr marL="228600" indent="-228600">
              <a:lnSpc>
                <a:spcPct val="90000"/>
              </a:lnSpc>
              <a:spcBef>
                <a:spcPts val="1000"/>
              </a:spcBef>
              <a:buFont typeface="Arial" panose="020B0604020202020204" pitchFamily="34" charset="0"/>
              <a:buChar char="•"/>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endParaRPr lang="en-US" sz="2000" dirty="0"/>
          </a:p>
          <a:p>
            <a:r>
              <a:rPr lang="en-US" sz="3200" dirty="0"/>
              <a:t>Son las que </a:t>
            </a:r>
            <a:r>
              <a:rPr lang="en-US" sz="3200" dirty="0" err="1"/>
              <a:t>tienen</a:t>
            </a:r>
            <a:r>
              <a:rPr lang="en-US" sz="3200" dirty="0"/>
              <a:t> </a:t>
            </a:r>
            <a:r>
              <a:rPr lang="en-US" sz="3200" dirty="0" err="1"/>
              <a:t>múltiples</a:t>
            </a:r>
            <a:r>
              <a:rPr lang="en-US" sz="3200" dirty="0"/>
              <a:t> </a:t>
            </a:r>
            <a:r>
              <a:rPr lang="en-US" sz="3200" dirty="0" err="1"/>
              <a:t>poleas</a:t>
            </a:r>
            <a:r>
              <a:rPr lang="en-US" sz="3200" dirty="0"/>
              <a:t> la </a:t>
            </a:r>
            <a:r>
              <a:rPr lang="en-US" sz="3200" dirty="0" err="1"/>
              <a:t>cual</a:t>
            </a:r>
            <a:r>
              <a:rPr lang="en-US" sz="3200" dirty="0"/>
              <a:t> </a:t>
            </a:r>
            <a:r>
              <a:rPr lang="en-US" sz="3200" dirty="0" err="1"/>
              <a:t>logra</a:t>
            </a:r>
            <a:r>
              <a:rPr lang="en-US" sz="3200" dirty="0"/>
              <a:t> grades </a:t>
            </a:r>
            <a:r>
              <a:rPr lang="en-US" sz="3200" dirty="0" err="1"/>
              <a:t>ventajas</a:t>
            </a:r>
            <a:r>
              <a:rPr lang="en-US" sz="3200" dirty="0"/>
              <a:t> </a:t>
            </a:r>
            <a:r>
              <a:rPr lang="en-US" sz="3200" dirty="0" err="1"/>
              <a:t>mecánicas</a:t>
            </a:r>
            <a:r>
              <a:rPr lang="en-US" sz="3200" dirty="0"/>
              <a:t>, son </a:t>
            </a:r>
            <a:r>
              <a:rPr lang="en-US" sz="3200" dirty="0" err="1"/>
              <a:t>diversas</a:t>
            </a:r>
            <a:r>
              <a:rPr lang="en-US" sz="3200" dirty="0"/>
              <a:t>, y lo </a:t>
            </a:r>
            <a:r>
              <a:rPr lang="en-US" sz="3200" dirty="0" err="1"/>
              <a:t>común</a:t>
            </a:r>
            <a:r>
              <a:rPr lang="en-US" sz="3200" dirty="0"/>
              <a:t> de </a:t>
            </a:r>
            <a:r>
              <a:rPr lang="en-US" sz="3200" dirty="0" err="1"/>
              <a:t>ellas</a:t>
            </a:r>
            <a:r>
              <a:rPr lang="en-US" sz="3200" dirty="0"/>
              <a:t> </a:t>
            </a:r>
            <a:r>
              <a:rPr lang="en-US" sz="3200" dirty="0" err="1"/>
              <a:t>es</a:t>
            </a:r>
            <a:r>
              <a:rPr lang="en-US" sz="3200" dirty="0"/>
              <a:t> que se </a:t>
            </a:r>
            <a:r>
              <a:rPr lang="en-US" sz="3200" dirty="0" err="1"/>
              <a:t>agrupan</a:t>
            </a:r>
            <a:r>
              <a:rPr lang="en-US" sz="3200" dirty="0"/>
              <a:t> </a:t>
            </a:r>
            <a:r>
              <a:rPr lang="en-US" sz="3200" dirty="0" err="1"/>
              <a:t>en</a:t>
            </a:r>
            <a:r>
              <a:rPr lang="en-US" sz="3200" dirty="0"/>
              <a:t> </a:t>
            </a:r>
            <a:r>
              <a:rPr lang="en-US" sz="3200" dirty="0" err="1"/>
              <a:t>grupos</a:t>
            </a:r>
            <a:r>
              <a:rPr lang="en-US" sz="3200" dirty="0"/>
              <a:t> de </a:t>
            </a:r>
            <a:r>
              <a:rPr lang="en-US" sz="3200" dirty="0" err="1"/>
              <a:t>poleas</a:t>
            </a:r>
            <a:r>
              <a:rPr lang="en-US" sz="3200" dirty="0"/>
              <a:t> </a:t>
            </a:r>
            <a:r>
              <a:rPr lang="en-US" sz="3200" dirty="0" err="1"/>
              <a:t>fijas</a:t>
            </a:r>
            <a:r>
              <a:rPr lang="en-US" sz="3200" dirty="0"/>
              <a:t> y </a:t>
            </a:r>
            <a:r>
              <a:rPr lang="en-US" sz="3200" dirty="0" err="1"/>
              <a:t>móviles</a:t>
            </a:r>
            <a:r>
              <a:rPr lang="en-US" sz="3200" dirty="0"/>
              <a:t>, </a:t>
            </a:r>
            <a:r>
              <a:rPr lang="en-US" sz="3200" dirty="0" err="1"/>
              <a:t>formado</a:t>
            </a:r>
            <a:r>
              <a:rPr lang="en-US" sz="3200" dirty="0"/>
              <a:t> a </a:t>
            </a:r>
            <a:r>
              <a:rPr lang="en-US" sz="3200" dirty="0" err="1"/>
              <a:t>su</a:t>
            </a:r>
            <a:r>
              <a:rPr lang="en-US" sz="3200" dirty="0"/>
              <a:t> </a:t>
            </a:r>
            <a:r>
              <a:rPr lang="en-US" sz="3200" dirty="0" err="1"/>
              <a:t>vez</a:t>
            </a:r>
            <a:r>
              <a:rPr lang="en-US" sz="3200" dirty="0"/>
              <a:t> </a:t>
            </a:r>
            <a:r>
              <a:rPr lang="en-US" sz="3200" dirty="0" err="1"/>
              <a:t>por</a:t>
            </a:r>
            <a:r>
              <a:rPr lang="en-US" sz="3200" dirty="0"/>
              <a:t> </a:t>
            </a:r>
            <a:r>
              <a:rPr lang="en-US" sz="3200" dirty="0" err="1"/>
              <a:t>poleas</a:t>
            </a:r>
            <a:r>
              <a:rPr lang="en-US" sz="3200" dirty="0"/>
              <a:t> de </a:t>
            </a:r>
            <a:r>
              <a:rPr lang="en-US" sz="3200" dirty="0" err="1"/>
              <a:t>diámetro</a:t>
            </a:r>
            <a:r>
              <a:rPr lang="en-US" sz="3200" dirty="0"/>
              <a:t> de </a:t>
            </a:r>
            <a:r>
              <a:rPr lang="en-US" sz="3200" dirty="0" err="1"/>
              <a:t>creciente</a:t>
            </a:r>
            <a:r>
              <a:rPr lang="en-US" sz="3200" dirty="0"/>
              <a:t> y </a:t>
            </a:r>
            <a:r>
              <a:rPr lang="en-US" sz="3200" dirty="0" err="1"/>
              <a:t>ejes</a:t>
            </a:r>
            <a:r>
              <a:rPr lang="en-US" sz="3200" dirty="0"/>
              <a:t> </a:t>
            </a:r>
            <a:r>
              <a:rPr lang="en-US" sz="3200" dirty="0" err="1"/>
              <a:t>paralelos</a:t>
            </a:r>
            <a:r>
              <a:rPr lang="en-US" sz="3200" dirty="0"/>
              <a:t> entre </a:t>
            </a:r>
            <a:r>
              <a:rPr lang="en-US" sz="3200" dirty="0" err="1"/>
              <a:t>si</a:t>
            </a:r>
            <a:r>
              <a:rPr lang="en-US" sz="3200" dirty="0"/>
              <a:t>.</a:t>
            </a:r>
          </a:p>
        </p:txBody>
      </p:sp>
    </p:spTree>
    <p:extLst>
      <p:ext uri="{BB962C8B-B14F-4D97-AF65-F5344CB8AC3E}">
        <p14:creationId xmlns:p14="http://schemas.microsoft.com/office/powerpoint/2010/main" val="2773977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Polipasto</a:t>
            </a:r>
            <a:endParaRPr lang="en-US" dirty="0"/>
          </a:p>
        </p:txBody>
      </p:sp>
      <p:sp>
        <p:nvSpPr>
          <p:cNvPr id="3" name="Marcador de contenido 2"/>
          <p:cNvSpPr>
            <a:spLocks noGrp="1"/>
          </p:cNvSpPr>
          <p:nvPr>
            <p:ph idx="1"/>
          </p:nvPr>
        </p:nvSpPr>
        <p:spPr/>
        <p:txBody>
          <a:bodyPr/>
          <a:lstStyle/>
          <a:p>
            <a:r>
              <a:rPr lang="es-CO" dirty="0"/>
              <a:t>La combinación de una polea móvil junto a otra fija se denomina polipasto, esta unión facilita el levantamiento de la carga, facilitando la posición y reduciendo la fuerza a la mitad. Como contrapartida la longitud recorrida por la cuerda es el doble.</a:t>
            </a:r>
            <a:endParaRPr lang="en-US" dirty="0"/>
          </a:p>
        </p:txBody>
      </p:sp>
      <p:pic>
        <p:nvPicPr>
          <p:cNvPr id="4098" name="Picture 2" descr="Polipasto de dos pole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8225" y="3533775"/>
            <a:ext cx="1543407" cy="296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2936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COMBINACIONES</a:t>
            </a:r>
            <a:endParaRPr lang="en-US" dirty="0"/>
          </a:p>
        </p:txBody>
      </p:sp>
      <p:sp>
        <p:nvSpPr>
          <p:cNvPr id="3" name="Marcador de contenido 2"/>
          <p:cNvSpPr>
            <a:spLocks noGrp="1"/>
          </p:cNvSpPr>
          <p:nvPr>
            <p:ph idx="1"/>
          </p:nvPr>
        </p:nvSpPr>
        <p:spPr/>
        <p:txBody>
          <a:bodyPr/>
          <a:lstStyle/>
          <a:p>
            <a:r>
              <a:rPr lang="es-CO" dirty="0"/>
              <a:t>La ganancia de cada sistema depende de la combinación realizada con las poleas fijas y móviles, por ejemplo, podremos obtener ganancias 2, 3 ó 4 según empleemos una polea fija y una móvil, dos fijas y una móvil o una fija y dos móviles respectivamente.</a:t>
            </a:r>
            <a:endParaRPr lang="en-US" dirty="0"/>
          </a:p>
        </p:txBody>
      </p:sp>
      <p:pic>
        <p:nvPicPr>
          <p:cNvPr id="5122" name="Picture 2" descr="Polipasto de dos pole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4938" y="3671888"/>
            <a:ext cx="2314575" cy="28670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olipasto de tres pole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487" y="3749675"/>
            <a:ext cx="2276475" cy="256222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Polipasto de tres polea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4375" y="3186113"/>
            <a:ext cx="2019300" cy="3457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5242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5" name="Rectangle 308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79" name="Rectangle 7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7" name="Picture 2" descr="Resultado de imagen para calculo de polipasto"/>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a:stretch/>
        </p:blipFill>
        <p:spPr bwMode="auto">
          <a:xfrm>
            <a:off x="1589128" y="1675227"/>
            <a:ext cx="9013743"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974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a:xfrm>
            <a:off x="419100" y="2025650"/>
            <a:ext cx="10515600" cy="4351338"/>
          </a:xfrm>
        </p:spPr>
        <p:txBody>
          <a:bodyPr/>
          <a:lstStyle/>
          <a:p>
            <a:endParaRPr lang="en-US"/>
          </a:p>
        </p:txBody>
      </p:sp>
      <p:pic>
        <p:nvPicPr>
          <p:cNvPr id="4" name="Imagen 3"/>
          <p:cNvPicPr>
            <a:picLocks noChangeAspect="1"/>
          </p:cNvPicPr>
          <p:nvPr/>
        </p:nvPicPr>
        <p:blipFill rotWithShape="1">
          <a:blip r:embed="rId2"/>
          <a:srcRect l="12891" t="29852" r="57577" b="25822"/>
          <a:stretch/>
        </p:blipFill>
        <p:spPr>
          <a:xfrm>
            <a:off x="2762251" y="1543048"/>
            <a:ext cx="5915024" cy="4819651"/>
          </a:xfrm>
          <a:prstGeom prst="rect">
            <a:avLst/>
          </a:prstGeom>
        </p:spPr>
      </p:pic>
    </p:spTree>
    <p:extLst>
      <p:ext uri="{BB962C8B-B14F-4D97-AF65-F5344CB8AC3E}">
        <p14:creationId xmlns:p14="http://schemas.microsoft.com/office/powerpoint/2010/main" val="1418662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lstStyle/>
          <a:p>
            <a:endParaRPr lang="en-US"/>
          </a:p>
        </p:txBody>
      </p:sp>
      <p:pic>
        <p:nvPicPr>
          <p:cNvPr id="4" name="Imagen 3"/>
          <p:cNvPicPr>
            <a:picLocks noChangeAspect="1"/>
          </p:cNvPicPr>
          <p:nvPr/>
        </p:nvPicPr>
        <p:blipFill rotWithShape="1">
          <a:blip r:embed="rId2"/>
          <a:srcRect l="13906" t="28845" r="55859" b="29276"/>
          <a:stretch/>
        </p:blipFill>
        <p:spPr>
          <a:xfrm>
            <a:off x="2709862" y="1299498"/>
            <a:ext cx="6486525" cy="4877465"/>
          </a:xfrm>
          <a:prstGeom prst="rect">
            <a:avLst/>
          </a:prstGeom>
        </p:spPr>
      </p:pic>
    </p:spTree>
    <p:extLst>
      <p:ext uri="{BB962C8B-B14F-4D97-AF65-F5344CB8AC3E}">
        <p14:creationId xmlns:p14="http://schemas.microsoft.com/office/powerpoint/2010/main" val="4517687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10" y="0"/>
            <a:ext cx="46360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1042" y="484632"/>
            <a:ext cx="3666744" cy="5739187"/>
          </a:xfrm>
          <a:prstGeom prst="roundRect">
            <a:avLst>
              <a:gd name="adj" fmla="val 0"/>
            </a:avLst>
          </a:prstGeom>
          <a:solidFill>
            <a:schemeClr val="bg1"/>
          </a:solidFill>
          <a:ln w="952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Polipasto de varias poleas fijas y móviles"/>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8662153" y="803049"/>
            <a:ext cx="2424521" cy="5102352"/>
          </a:xfrm>
          <a:prstGeom prst="rect">
            <a:avLst/>
          </a:prstGeom>
          <a:noFill/>
          <a:effectLst/>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648929" y="629266"/>
            <a:ext cx="6422849" cy="1676603"/>
          </a:xfrm>
        </p:spPr>
        <p:txBody>
          <a:bodyPr>
            <a:normAutofit/>
          </a:bodyPr>
          <a:lstStyle/>
          <a:p>
            <a:r>
              <a:rPr lang="es-CO" dirty="0"/>
              <a:t>POLEAS CON MISMO EJE</a:t>
            </a:r>
            <a:endParaRPr lang="en-US" dirty="0"/>
          </a:p>
        </p:txBody>
      </p:sp>
      <p:sp>
        <p:nvSpPr>
          <p:cNvPr id="3" name="Marcador de contenido 2"/>
          <p:cNvSpPr>
            <a:spLocks noGrp="1"/>
          </p:cNvSpPr>
          <p:nvPr>
            <p:ph idx="1"/>
          </p:nvPr>
        </p:nvSpPr>
        <p:spPr>
          <a:xfrm>
            <a:off x="648931" y="2438400"/>
            <a:ext cx="6422848" cy="3785419"/>
          </a:xfrm>
        </p:spPr>
        <p:txBody>
          <a:bodyPr>
            <a:noAutofit/>
          </a:bodyPr>
          <a:lstStyle/>
          <a:p>
            <a:r>
              <a:rPr lang="es-CO" dirty="0"/>
              <a:t>Este sistema tiene el inconveniente de que la distancia a la que puede elevarse un objeto depende de la distancia entre poleas (normalmente entre </a:t>
            </a:r>
            <a:r>
              <a:rPr lang="es-CO" dirty="0" err="1"/>
              <a:t>entre</a:t>
            </a:r>
            <a:r>
              <a:rPr lang="es-CO" dirty="0"/>
              <a:t> las dos primeras poleas, la fija y la primera móvil). Para solucionarlo se recurre a mecanismos en los que varias poleas fijas y móviles acoplados respectivamente en ejes comunes, son recorridos por la misma cuerda.</a:t>
            </a:r>
            <a:endParaRPr lang="en-US" dirty="0"/>
          </a:p>
        </p:txBody>
      </p:sp>
    </p:spTree>
    <p:extLst>
      <p:ext uri="{BB962C8B-B14F-4D97-AF65-F5344CB8AC3E}">
        <p14:creationId xmlns:p14="http://schemas.microsoft.com/office/powerpoint/2010/main" val="38606888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TIPOS MOTORIZADOS</a:t>
            </a:r>
            <a:endParaRPr lang="en-US" dirty="0"/>
          </a:p>
        </p:txBody>
      </p:sp>
      <p:sp>
        <p:nvSpPr>
          <p:cNvPr id="3" name="Marcador de contenido 2"/>
          <p:cNvSpPr>
            <a:spLocks noGrp="1"/>
          </p:cNvSpPr>
          <p:nvPr>
            <p:ph idx="1"/>
          </p:nvPr>
        </p:nvSpPr>
        <p:spPr>
          <a:xfrm>
            <a:off x="838200" y="1899516"/>
            <a:ext cx="10515600" cy="4351338"/>
          </a:xfrm>
        </p:spPr>
        <p:txBody>
          <a:bodyPr/>
          <a:lstStyle/>
          <a:p>
            <a:endParaRPr lang="en-US"/>
          </a:p>
        </p:txBody>
      </p:sp>
      <p:pic>
        <p:nvPicPr>
          <p:cNvPr id="1026" name="Picture 2" descr="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951" y="3029960"/>
            <a:ext cx="6538624" cy="2209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173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TRANSMISION POR CORREAS</a:t>
            </a:r>
            <a:endParaRPr lang="en-US" dirty="0"/>
          </a:p>
        </p:txBody>
      </p:sp>
      <p:pic>
        <p:nvPicPr>
          <p:cNvPr id="4" name="Marcador de contenido 3"/>
          <p:cNvPicPr>
            <a:picLocks noGrp="1" noChangeAspect="1"/>
          </p:cNvPicPr>
          <p:nvPr>
            <p:ph idx="1"/>
          </p:nvPr>
        </p:nvPicPr>
        <p:blipFill rotWithShape="1">
          <a:blip r:embed="rId2"/>
          <a:srcRect l="33984" t="37856" r="35250" b="37309"/>
          <a:stretch/>
        </p:blipFill>
        <p:spPr>
          <a:xfrm>
            <a:off x="2336799" y="2706253"/>
            <a:ext cx="7555346" cy="3310767"/>
          </a:xfrm>
          <a:prstGeom prst="rect">
            <a:avLst/>
          </a:prstGeom>
        </p:spPr>
      </p:pic>
    </p:spTree>
    <p:extLst>
      <p:ext uri="{BB962C8B-B14F-4D97-AF65-F5344CB8AC3E}">
        <p14:creationId xmlns:p14="http://schemas.microsoft.com/office/powerpoint/2010/main" val="1747418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TENSION</a:t>
            </a:r>
            <a:endParaRPr lang="en-US" dirty="0"/>
          </a:p>
        </p:txBody>
      </p:sp>
      <p:sp>
        <p:nvSpPr>
          <p:cNvPr id="3" name="Marcador de contenido 2"/>
          <p:cNvSpPr>
            <a:spLocks noGrp="1"/>
          </p:cNvSpPr>
          <p:nvPr>
            <p:ph idx="1"/>
          </p:nvPr>
        </p:nvSpPr>
        <p:spPr/>
        <p:txBody>
          <a:bodyPr/>
          <a:lstStyle/>
          <a:p>
            <a:endParaRPr lang="en-US"/>
          </a:p>
        </p:txBody>
      </p:sp>
      <p:pic>
        <p:nvPicPr>
          <p:cNvPr id="4" name="Imagen 3"/>
          <p:cNvPicPr>
            <a:picLocks noChangeAspect="1"/>
          </p:cNvPicPr>
          <p:nvPr/>
        </p:nvPicPr>
        <p:blipFill rotWithShape="1">
          <a:blip r:embed="rId2"/>
          <a:srcRect l="34141" t="21937" r="35234" b="54893"/>
          <a:stretch/>
        </p:blipFill>
        <p:spPr>
          <a:xfrm>
            <a:off x="2025926" y="1981200"/>
            <a:ext cx="8140148" cy="3343275"/>
          </a:xfrm>
          <a:prstGeom prst="rect">
            <a:avLst/>
          </a:prstGeom>
        </p:spPr>
      </p:pic>
    </p:spTree>
    <p:extLst>
      <p:ext uri="{BB962C8B-B14F-4D97-AF65-F5344CB8AC3E}">
        <p14:creationId xmlns:p14="http://schemas.microsoft.com/office/powerpoint/2010/main" val="3338153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 name="Título 1"/>
          <p:cNvSpPr>
            <a:spLocks noGrp="1"/>
          </p:cNvSpPr>
          <p:nvPr>
            <p:ph type="title"/>
          </p:nvPr>
        </p:nvSpPr>
        <p:spPr>
          <a:xfrm>
            <a:off x="943276" y="712268"/>
            <a:ext cx="10410524" cy="1193533"/>
          </a:xfrm>
        </p:spPr>
        <p:txBody>
          <a:bodyPr>
            <a:normAutofit/>
          </a:bodyPr>
          <a:lstStyle/>
          <a:p>
            <a:r>
              <a:rPr lang="es-CO" dirty="0">
                <a:solidFill>
                  <a:srgbClr val="FFFFFF"/>
                </a:solidFill>
              </a:rPr>
              <a:t>POLEA SIMPLE</a:t>
            </a:r>
            <a:endParaRPr lang="en-US" dirty="0">
              <a:solidFill>
                <a:srgbClr val="FFFFFF"/>
              </a:solidFill>
            </a:endParaRPr>
          </a:p>
        </p:txBody>
      </p:sp>
      <p:sp>
        <p:nvSpPr>
          <p:cNvPr id="3" name="Marcador de contenido 2"/>
          <p:cNvSpPr>
            <a:spLocks noGrp="1"/>
          </p:cNvSpPr>
          <p:nvPr>
            <p:ph idx="1"/>
          </p:nvPr>
        </p:nvSpPr>
        <p:spPr>
          <a:xfrm>
            <a:off x="943276" y="2050181"/>
            <a:ext cx="10410524" cy="4126782"/>
          </a:xfrm>
        </p:spPr>
        <p:txBody>
          <a:bodyPr>
            <a:normAutofit/>
          </a:bodyPr>
          <a:lstStyle/>
          <a:p>
            <a:pPr marL="0" indent="0">
              <a:buNone/>
            </a:pPr>
            <a:r>
              <a:rPr lang="es-CO" sz="2400">
                <a:solidFill>
                  <a:srgbClr val="FFFFFF"/>
                </a:solidFill>
              </a:rPr>
              <a:t>Existen muchas maneras de utilizar las poleas. Cuando se emplea una sola polea para hacer un trabajo, se dice que se tiene una configuración de </a:t>
            </a:r>
            <a:r>
              <a:rPr lang="es-CO" sz="2400" i="1">
                <a:solidFill>
                  <a:srgbClr val="FFFFFF"/>
                </a:solidFill>
              </a:rPr>
              <a:t>polea simple.</a:t>
            </a:r>
            <a:endParaRPr lang="es-CO" sz="2400">
              <a:solidFill>
                <a:srgbClr val="FFFFFF"/>
              </a:solidFill>
            </a:endParaRPr>
          </a:p>
          <a:p>
            <a:pPr marL="0" indent="0">
              <a:buNone/>
            </a:pPr>
            <a:r>
              <a:rPr lang="es-CO" sz="2400">
                <a:solidFill>
                  <a:srgbClr val="FFFFFF"/>
                </a:solidFill>
              </a:rPr>
              <a:t>En este caso la fijación de la polea en un punto superior facilita el levantamiento de una carga.</a:t>
            </a:r>
          </a:p>
          <a:p>
            <a:pPr marL="0" indent="0">
              <a:buNone/>
            </a:pPr>
            <a:r>
              <a:rPr lang="es-CO" sz="2400">
                <a:solidFill>
                  <a:srgbClr val="FFFFFF"/>
                </a:solidFill>
              </a:rPr>
              <a:t>La utilización de una polea simple no implica ningún aumento de fuerza, simplemente facilita el trabajo.</a:t>
            </a:r>
          </a:p>
          <a:p>
            <a:endParaRPr lang="en-US" sz="2400">
              <a:solidFill>
                <a:srgbClr val="FFFFFF"/>
              </a:solidFill>
            </a:endParaRPr>
          </a:p>
        </p:txBody>
      </p:sp>
    </p:spTree>
    <p:extLst>
      <p:ext uri="{BB962C8B-B14F-4D97-AF65-F5344CB8AC3E}">
        <p14:creationId xmlns:p14="http://schemas.microsoft.com/office/powerpoint/2010/main" val="38404898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MATERIALES DE CORREAS</a:t>
            </a:r>
            <a:endParaRPr lang="en-US" dirty="0"/>
          </a:p>
        </p:txBody>
      </p:sp>
      <p:sp>
        <p:nvSpPr>
          <p:cNvPr id="3" name="Marcador de contenido 2"/>
          <p:cNvSpPr>
            <a:spLocks noGrp="1"/>
          </p:cNvSpPr>
          <p:nvPr>
            <p:ph idx="1"/>
          </p:nvPr>
        </p:nvSpPr>
        <p:spPr/>
        <p:txBody>
          <a:bodyPr/>
          <a:lstStyle/>
          <a:p>
            <a:endParaRPr lang="en-US"/>
          </a:p>
        </p:txBody>
      </p:sp>
      <p:pic>
        <p:nvPicPr>
          <p:cNvPr id="4" name="Imagen 3"/>
          <p:cNvPicPr>
            <a:picLocks noChangeAspect="1"/>
          </p:cNvPicPr>
          <p:nvPr/>
        </p:nvPicPr>
        <p:blipFill rotWithShape="1">
          <a:blip r:embed="rId2"/>
          <a:srcRect l="35078" t="41797" r="35938" b="39638"/>
          <a:stretch/>
        </p:blipFill>
        <p:spPr>
          <a:xfrm>
            <a:off x="1609726" y="2257425"/>
            <a:ext cx="8008752" cy="2784714"/>
          </a:xfrm>
          <a:prstGeom prst="rect">
            <a:avLst/>
          </a:prstGeom>
        </p:spPr>
      </p:pic>
    </p:spTree>
    <p:extLst>
      <p:ext uri="{BB962C8B-B14F-4D97-AF65-F5344CB8AC3E}">
        <p14:creationId xmlns:p14="http://schemas.microsoft.com/office/powerpoint/2010/main" val="19272436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CORREAS PLANAS</a:t>
            </a:r>
            <a:endParaRPr lang="en-US" dirty="0"/>
          </a:p>
        </p:txBody>
      </p:sp>
      <p:sp>
        <p:nvSpPr>
          <p:cNvPr id="3" name="Marcador de contenido 2"/>
          <p:cNvSpPr>
            <a:spLocks noGrp="1"/>
          </p:cNvSpPr>
          <p:nvPr>
            <p:ph idx="1"/>
          </p:nvPr>
        </p:nvSpPr>
        <p:spPr>
          <a:xfrm>
            <a:off x="838200" y="1825625"/>
            <a:ext cx="10515600" cy="4351338"/>
          </a:xfrm>
        </p:spPr>
        <p:txBody>
          <a:bodyPr/>
          <a:lstStyle/>
          <a:p>
            <a:r>
              <a:rPr lang="es-CO" dirty="0"/>
              <a:t>Son ampliamente empleadas para trasmitir potencia e ideales cuando los diámetros de las poleas son muy pequeños dado que las correas son altamente flexibles y se adaptan a los contornos pequeños de las poleas.</a:t>
            </a:r>
            <a:endParaRPr lang="en-US" dirty="0"/>
          </a:p>
        </p:txBody>
      </p:sp>
      <p:pic>
        <p:nvPicPr>
          <p:cNvPr id="4" name="Imagen 3"/>
          <p:cNvPicPr>
            <a:picLocks noChangeAspect="1"/>
          </p:cNvPicPr>
          <p:nvPr/>
        </p:nvPicPr>
        <p:blipFill rotWithShape="1">
          <a:blip r:embed="rId2"/>
          <a:srcRect l="36562" t="53166" r="36875" b="26974"/>
          <a:stretch/>
        </p:blipFill>
        <p:spPr>
          <a:xfrm>
            <a:off x="1517237" y="3354724"/>
            <a:ext cx="7931564" cy="2379326"/>
          </a:xfrm>
          <a:prstGeom prst="rect">
            <a:avLst/>
          </a:prstGeom>
        </p:spPr>
      </p:pic>
    </p:spTree>
    <p:extLst>
      <p:ext uri="{BB962C8B-B14F-4D97-AF65-F5344CB8AC3E}">
        <p14:creationId xmlns:p14="http://schemas.microsoft.com/office/powerpoint/2010/main" val="2111310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CORREAS EN V</a:t>
            </a:r>
            <a:endParaRPr lang="en-US" dirty="0"/>
          </a:p>
        </p:txBody>
      </p:sp>
      <p:sp>
        <p:nvSpPr>
          <p:cNvPr id="3" name="Marcador de contenido 2"/>
          <p:cNvSpPr>
            <a:spLocks noGrp="1"/>
          </p:cNvSpPr>
          <p:nvPr>
            <p:ph idx="1"/>
          </p:nvPr>
        </p:nvSpPr>
        <p:spPr/>
        <p:txBody>
          <a:bodyPr/>
          <a:lstStyle/>
          <a:p>
            <a:r>
              <a:rPr lang="es-CO" dirty="0"/>
              <a:t>Son ampliamente empleadas a nivel industrial dado que en este diseño se corrigen los problemas de inestabilidad y elevadas tensiones. Estas correas tienen secciones en forma de V y se introducen en poleas con ranuras con el objetivo de trasmitir potencia de una forma más segura y confiable.</a:t>
            </a:r>
            <a:endParaRPr lang="en-US" dirty="0"/>
          </a:p>
        </p:txBody>
      </p:sp>
      <p:pic>
        <p:nvPicPr>
          <p:cNvPr id="4" name="Imagen 3"/>
          <p:cNvPicPr>
            <a:picLocks noChangeAspect="1"/>
          </p:cNvPicPr>
          <p:nvPr/>
        </p:nvPicPr>
        <p:blipFill rotWithShape="1">
          <a:blip r:embed="rId2"/>
          <a:srcRect l="33750" t="52878" r="34844" b="22512"/>
          <a:stretch/>
        </p:blipFill>
        <p:spPr>
          <a:xfrm>
            <a:off x="3162300" y="4067268"/>
            <a:ext cx="5276850" cy="2244632"/>
          </a:xfrm>
          <a:prstGeom prst="rect">
            <a:avLst/>
          </a:prstGeom>
        </p:spPr>
      </p:pic>
    </p:spTree>
    <p:extLst>
      <p:ext uri="{BB962C8B-B14F-4D97-AF65-F5344CB8AC3E}">
        <p14:creationId xmlns:p14="http://schemas.microsoft.com/office/powerpoint/2010/main" val="14607014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CORREAS DENTADAS</a:t>
            </a:r>
            <a:endParaRPr lang="en-US" dirty="0"/>
          </a:p>
        </p:txBody>
      </p:sp>
      <p:sp>
        <p:nvSpPr>
          <p:cNvPr id="3" name="Marcador de contenido 2"/>
          <p:cNvSpPr>
            <a:spLocks noGrp="1"/>
          </p:cNvSpPr>
          <p:nvPr>
            <p:ph idx="1"/>
          </p:nvPr>
        </p:nvSpPr>
        <p:spPr/>
        <p:txBody>
          <a:bodyPr/>
          <a:lstStyle/>
          <a:p>
            <a:r>
              <a:rPr lang="es-CO" dirty="0"/>
              <a:t>Son un caso especial de correas, en las cuales se construyen dientes en su cara posterior o interna para generar un efecto de trasmisión por empuje con las poleas que también poseen los mismo dientes, estas correas son preferibles cuando se requiere evitar el deslizamiento entre la correa y la polea y cuando las cargas por choques y vibraciones son mínimas dado que esto representaría que se cizallaran los dientes de la correa. Aunque también hay que mencionar que los diseños de actuales incluyen líneas de refuerzo que las hacen altamente resistentes.</a:t>
            </a:r>
            <a:endParaRPr lang="en-US" dirty="0"/>
          </a:p>
        </p:txBody>
      </p:sp>
    </p:spTree>
    <p:extLst>
      <p:ext uri="{BB962C8B-B14F-4D97-AF65-F5344CB8AC3E}">
        <p14:creationId xmlns:p14="http://schemas.microsoft.com/office/powerpoint/2010/main" val="1634265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CORREAS DENTADAS</a:t>
            </a:r>
            <a:endParaRPr lang="en-US" dirty="0"/>
          </a:p>
        </p:txBody>
      </p:sp>
      <p:sp>
        <p:nvSpPr>
          <p:cNvPr id="3" name="Marcador de contenido 2"/>
          <p:cNvSpPr>
            <a:spLocks noGrp="1"/>
          </p:cNvSpPr>
          <p:nvPr>
            <p:ph idx="1"/>
          </p:nvPr>
        </p:nvSpPr>
        <p:spPr/>
        <p:txBody>
          <a:bodyPr/>
          <a:lstStyle/>
          <a:p>
            <a:endParaRPr lang="en-US" dirty="0"/>
          </a:p>
        </p:txBody>
      </p:sp>
      <p:pic>
        <p:nvPicPr>
          <p:cNvPr id="4" name="Imagen 3"/>
          <p:cNvPicPr>
            <a:picLocks noChangeAspect="1"/>
          </p:cNvPicPr>
          <p:nvPr/>
        </p:nvPicPr>
        <p:blipFill rotWithShape="1">
          <a:blip r:embed="rId2"/>
          <a:srcRect l="35313" t="55037" r="35156" b="24239"/>
          <a:stretch/>
        </p:blipFill>
        <p:spPr>
          <a:xfrm>
            <a:off x="987028" y="1825625"/>
            <a:ext cx="5670947" cy="2160361"/>
          </a:xfrm>
          <a:prstGeom prst="rect">
            <a:avLst/>
          </a:prstGeom>
        </p:spPr>
      </p:pic>
      <p:pic>
        <p:nvPicPr>
          <p:cNvPr id="5" name="Imagen 4"/>
          <p:cNvPicPr>
            <a:picLocks noChangeAspect="1"/>
          </p:cNvPicPr>
          <p:nvPr/>
        </p:nvPicPr>
        <p:blipFill rotWithShape="1">
          <a:blip r:embed="rId3"/>
          <a:srcRect l="36093" t="44676" r="37188" b="39545"/>
          <a:stretch/>
        </p:blipFill>
        <p:spPr>
          <a:xfrm>
            <a:off x="4124324" y="3985986"/>
            <a:ext cx="6288032" cy="2015899"/>
          </a:xfrm>
          <a:prstGeom prst="rect">
            <a:avLst/>
          </a:prstGeom>
        </p:spPr>
      </p:pic>
    </p:spTree>
    <p:extLst>
      <p:ext uri="{BB962C8B-B14F-4D97-AF65-F5344CB8AC3E}">
        <p14:creationId xmlns:p14="http://schemas.microsoft.com/office/powerpoint/2010/main" val="42320797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ENGRANAJES</a:t>
            </a:r>
            <a:endParaRPr lang="en-US" dirty="0"/>
          </a:p>
        </p:txBody>
      </p:sp>
      <p:sp>
        <p:nvSpPr>
          <p:cNvPr id="3" name="Marcador de contenido 2"/>
          <p:cNvSpPr>
            <a:spLocks noGrp="1"/>
          </p:cNvSpPr>
          <p:nvPr>
            <p:ph idx="1"/>
          </p:nvPr>
        </p:nvSpPr>
        <p:spPr/>
        <p:txBody>
          <a:bodyPr/>
          <a:lstStyle/>
          <a:p>
            <a:endParaRPr lang="en-US" dirty="0"/>
          </a:p>
        </p:txBody>
      </p:sp>
      <p:pic>
        <p:nvPicPr>
          <p:cNvPr id="7170" name="Picture 2" descr="Resultado de imagen para tipos de engranaj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175" y="1814513"/>
            <a:ext cx="10915650" cy="436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41540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a:srcRect/>
          <a:stretch>
            <a:fillRect/>
          </a:stretch>
        </p:blipFill>
        <p:spPr bwMode="auto">
          <a:xfrm>
            <a:off x="3595670" y="2928934"/>
            <a:ext cx="4486508" cy="2786082"/>
          </a:xfrm>
          <a:prstGeom prst="rect">
            <a:avLst/>
          </a:prstGeom>
          <a:ln>
            <a:noFill/>
          </a:ln>
          <a:effectLst>
            <a:outerShdw blurRad="190500" algn="tl" rotWithShape="0">
              <a:srgbClr val="000000">
                <a:alpha val="70000"/>
              </a:srgbClr>
            </a:outerShdw>
          </a:effectLst>
        </p:spPr>
      </p:pic>
      <p:sp>
        <p:nvSpPr>
          <p:cNvPr id="8" name="7 Rectángulo"/>
          <p:cNvSpPr/>
          <p:nvPr/>
        </p:nvSpPr>
        <p:spPr>
          <a:xfrm>
            <a:off x="3095604" y="642918"/>
            <a:ext cx="2071702" cy="50006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O" dirty="0"/>
              <a:t>Conductora</a:t>
            </a:r>
          </a:p>
        </p:txBody>
      </p:sp>
      <p:sp>
        <p:nvSpPr>
          <p:cNvPr id="9" name="8 Rectángulo"/>
          <p:cNvSpPr/>
          <p:nvPr/>
        </p:nvSpPr>
        <p:spPr>
          <a:xfrm>
            <a:off x="5810248" y="642918"/>
            <a:ext cx="2714644" cy="5715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solidFill>
              </a:rPr>
              <a:t>Rueda que mueve a otra</a:t>
            </a:r>
          </a:p>
        </p:txBody>
      </p:sp>
      <p:cxnSp>
        <p:nvCxnSpPr>
          <p:cNvPr id="11" name="10 Conector recto de flecha"/>
          <p:cNvCxnSpPr>
            <a:endCxn id="9" idx="1"/>
          </p:cNvCxnSpPr>
          <p:nvPr/>
        </p:nvCxnSpPr>
        <p:spPr>
          <a:xfrm>
            <a:off x="5310182" y="928670"/>
            <a:ext cx="50006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11 Rectángulo"/>
          <p:cNvSpPr/>
          <p:nvPr/>
        </p:nvSpPr>
        <p:spPr>
          <a:xfrm>
            <a:off x="3095604" y="1643050"/>
            <a:ext cx="2071702" cy="50006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O" dirty="0"/>
              <a:t>Conducida</a:t>
            </a:r>
          </a:p>
        </p:txBody>
      </p:sp>
      <p:sp>
        <p:nvSpPr>
          <p:cNvPr id="13" name="12 Rectángulo"/>
          <p:cNvSpPr/>
          <p:nvPr/>
        </p:nvSpPr>
        <p:spPr>
          <a:xfrm>
            <a:off x="5810248" y="1643050"/>
            <a:ext cx="2428892" cy="5715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solidFill>
              </a:rPr>
              <a:t>Rueda que es movida</a:t>
            </a:r>
          </a:p>
        </p:txBody>
      </p:sp>
      <p:cxnSp>
        <p:nvCxnSpPr>
          <p:cNvPr id="14" name="13 Conector recto de flecha"/>
          <p:cNvCxnSpPr>
            <a:endCxn id="13" idx="1"/>
          </p:cNvCxnSpPr>
          <p:nvPr/>
        </p:nvCxnSpPr>
        <p:spPr>
          <a:xfrm>
            <a:off x="5310182" y="1928802"/>
            <a:ext cx="50006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62212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a:srcRect/>
          <a:stretch>
            <a:fillRect/>
          </a:stretch>
        </p:blipFill>
        <p:spPr bwMode="auto">
          <a:xfrm>
            <a:off x="3381357" y="714356"/>
            <a:ext cx="5176425" cy="2357454"/>
          </a:xfrm>
          <a:prstGeom prst="rect">
            <a:avLst/>
          </a:prstGeom>
          <a:ln>
            <a:noFill/>
          </a:ln>
          <a:effectLst>
            <a:outerShdw blurRad="190500" algn="tl" rotWithShape="0">
              <a:srgbClr val="000000">
                <a:alpha val="70000"/>
              </a:srgbClr>
            </a:outerShdw>
          </a:effectLst>
        </p:spPr>
      </p:pic>
      <p:pic>
        <p:nvPicPr>
          <p:cNvPr id="5" name="Picture 2"/>
          <p:cNvPicPr>
            <a:picLocks noChangeAspect="1" noChangeArrowheads="1"/>
          </p:cNvPicPr>
          <p:nvPr/>
        </p:nvPicPr>
        <p:blipFill>
          <a:blip r:embed="rId3"/>
          <a:srcRect/>
          <a:stretch>
            <a:fillRect/>
          </a:stretch>
        </p:blipFill>
        <p:spPr bwMode="auto">
          <a:xfrm>
            <a:off x="3452794" y="3643314"/>
            <a:ext cx="5143536" cy="242889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148192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a:srcRect/>
          <a:stretch>
            <a:fillRect/>
          </a:stretch>
        </p:blipFill>
        <p:spPr bwMode="auto">
          <a:xfrm>
            <a:off x="3809984" y="714356"/>
            <a:ext cx="4429156" cy="2157072"/>
          </a:xfrm>
          <a:prstGeom prst="rect">
            <a:avLst/>
          </a:prstGeom>
          <a:ln>
            <a:noFill/>
          </a:ln>
          <a:effectLst>
            <a:outerShdw blurRad="190500" algn="tl" rotWithShape="0">
              <a:srgbClr val="000000">
                <a:alpha val="70000"/>
              </a:srgbClr>
            </a:outerShdw>
          </a:effectLst>
        </p:spPr>
      </p:pic>
      <p:pic>
        <p:nvPicPr>
          <p:cNvPr id="39939" name="Picture 3"/>
          <p:cNvPicPr>
            <a:picLocks noChangeAspect="1" noChangeArrowheads="1"/>
          </p:cNvPicPr>
          <p:nvPr/>
        </p:nvPicPr>
        <p:blipFill>
          <a:blip r:embed="rId3"/>
          <a:srcRect/>
          <a:stretch>
            <a:fillRect/>
          </a:stretch>
        </p:blipFill>
        <p:spPr bwMode="auto">
          <a:xfrm>
            <a:off x="3809984" y="3429000"/>
            <a:ext cx="4500594" cy="214314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160608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a:srcRect/>
          <a:stretch>
            <a:fillRect/>
          </a:stretch>
        </p:blipFill>
        <p:spPr bwMode="auto">
          <a:xfrm>
            <a:off x="3287688" y="1628800"/>
            <a:ext cx="5604088" cy="338437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07859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ELEMENTOS POLEA SIMPLE</a:t>
            </a:r>
            <a:endParaRPr lang="en-US" dirty="0"/>
          </a:p>
        </p:txBody>
      </p:sp>
      <p:graphicFrame>
        <p:nvGraphicFramePr>
          <p:cNvPr id="5" name="Marcador de contenido 4"/>
          <p:cNvGraphicFramePr>
            <a:graphicFrameLocks noGrp="1"/>
          </p:cNvGraphicFramePr>
          <p:nvPr>
            <p:ph idx="1"/>
            <p:extLst>
              <p:ext uri="{D42A27DB-BD31-4B8C-83A1-F6EECF244321}">
                <p14:modId xmlns:p14="http://schemas.microsoft.com/office/powerpoint/2010/main" val="3830035260"/>
              </p:ext>
            </p:extLst>
          </p:nvPr>
        </p:nvGraphicFramePr>
        <p:xfrm>
          <a:off x="838201" y="2258854"/>
          <a:ext cx="10515599" cy="2468880"/>
        </p:xfrm>
        <a:graphic>
          <a:graphicData uri="http://schemas.openxmlformats.org/drawingml/2006/table">
            <a:tbl>
              <a:tblPr/>
              <a:tblGrid>
                <a:gridCol w="5186362">
                  <a:extLst>
                    <a:ext uri="{9D8B030D-6E8A-4147-A177-3AD203B41FA5}">
                      <a16:colId xmlns:a16="http://schemas.microsoft.com/office/drawing/2014/main" val="1365783395"/>
                    </a:ext>
                  </a:extLst>
                </a:gridCol>
                <a:gridCol w="142875">
                  <a:extLst>
                    <a:ext uri="{9D8B030D-6E8A-4147-A177-3AD203B41FA5}">
                      <a16:colId xmlns:a16="http://schemas.microsoft.com/office/drawing/2014/main" val="2184557854"/>
                    </a:ext>
                  </a:extLst>
                </a:gridCol>
                <a:gridCol w="5186362">
                  <a:extLst>
                    <a:ext uri="{9D8B030D-6E8A-4147-A177-3AD203B41FA5}">
                      <a16:colId xmlns:a16="http://schemas.microsoft.com/office/drawing/2014/main" val="1568854728"/>
                    </a:ext>
                  </a:extLst>
                </a:gridCol>
              </a:tblGrid>
              <a:tr h="2468880">
                <a:tc>
                  <a:txBody>
                    <a:bodyPr/>
                    <a:lstStyle/>
                    <a:p>
                      <a:pPr algn="just">
                        <a:buFont typeface="Arial" panose="020B0604020202020204" pitchFamily="34" charset="0"/>
                        <a:buChar char="•"/>
                      </a:pPr>
                      <a:r>
                        <a:rPr lang="es-CO" sz="1800" b="1">
                          <a:effectLst/>
                        </a:rPr>
                        <a:t>Resistencia (R)</a:t>
                      </a:r>
                      <a:r>
                        <a:rPr lang="es-CO" sz="1800">
                          <a:effectLst/>
                        </a:rPr>
                        <a:t>. Es el peso de la carga que queremos elevar o la fuerza que queremos vencer.</a:t>
                      </a:r>
                    </a:p>
                    <a:p>
                      <a:pPr algn="just">
                        <a:buFont typeface="Arial" panose="020B0604020202020204" pitchFamily="34" charset="0"/>
                        <a:buChar char="•"/>
                      </a:pPr>
                      <a:r>
                        <a:rPr lang="es-CO" sz="1800" b="1">
                          <a:effectLst/>
                        </a:rPr>
                        <a:t>Tensión (T)</a:t>
                      </a:r>
                      <a:r>
                        <a:rPr lang="es-CO" sz="1800">
                          <a:effectLst/>
                        </a:rPr>
                        <a:t>. Es la fuerza de reacción que aparece en el eje de la polea para evitar que la cuerda lo arranque. Tiene el mismo valor que la </a:t>
                      </a:r>
                      <a:r>
                        <a:rPr lang="es-CO" sz="1800" i="1">
                          <a:effectLst/>
                        </a:rPr>
                        <a:t>suma vectorial</a:t>
                      </a:r>
                      <a:r>
                        <a:rPr lang="es-CO" sz="1800">
                          <a:effectLst/>
                        </a:rPr>
                        <a:t> de la potencia y la resistencia.</a:t>
                      </a:r>
                    </a:p>
                    <a:p>
                      <a:pPr algn="just">
                        <a:buFont typeface="Arial" panose="020B0604020202020204" pitchFamily="34" charset="0"/>
                        <a:buChar char="•"/>
                      </a:pPr>
                      <a:r>
                        <a:rPr lang="es-CO" sz="1800" b="1">
                          <a:effectLst/>
                        </a:rPr>
                        <a:t>Potencia (P)</a:t>
                      </a:r>
                      <a:r>
                        <a:rPr lang="es-CO" sz="1800">
                          <a:effectLst/>
                        </a:rPr>
                        <a:t>. Es la fuerza que tenemos que realizar para vencer la resistencia. Esta fuerza coincide la que queremos vencer.</a:t>
                      </a:r>
                    </a:p>
                  </a:txBody>
                  <a:tcPr marL="0" marR="0" marT="0" marB="0" anchor="ctr">
                    <a:lnL>
                      <a:noFill/>
                    </a:lnL>
                    <a:lnR>
                      <a:noFill/>
                    </a:lnR>
                    <a:lnT>
                      <a:noFill/>
                    </a:lnT>
                    <a:lnB>
                      <a:noFill/>
                    </a:lnB>
                  </a:tcPr>
                </a:tc>
                <a:tc>
                  <a:txBody>
                    <a:bodyPr/>
                    <a:lstStyle/>
                    <a:p>
                      <a:r>
                        <a:rPr lang="en-US" sz="1800"/>
                        <a:t> </a:t>
                      </a:r>
                    </a:p>
                  </a:txBody>
                  <a:tcPr marL="0" marR="0" marT="0" marB="0" anchor="ctr">
                    <a:lnL>
                      <a:noFill/>
                    </a:lnL>
                    <a:lnR>
                      <a:noFill/>
                    </a:lnR>
                    <a:lnT>
                      <a:noFill/>
                    </a:lnT>
                    <a:lnB>
                      <a:noFill/>
                    </a:lnB>
                  </a:tcPr>
                </a:tc>
                <a:tc>
                  <a:txBody>
                    <a:bodyPr/>
                    <a:lstStyle/>
                    <a:p>
                      <a:endParaRPr lang="en-US" sz="1800" dirty="0"/>
                    </a:p>
                  </a:txBody>
                  <a:tcPr marL="0" marR="0" marT="0" marB="0" anchor="ctr">
                    <a:lnL>
                      <a:noFill/>
                    </a:lnL>
                    <a:lnR>
                      <a:noFill/>
                    </a:lnR>
                    <a:lnT>
                      <a:noFill/>
                    </a:lnT>
                    <a:lnB>
                      <a:noFill/>
                    </a:lnB>
                  </a:tcPr>
                </a:tc>
                <a:extLst>
                  <a:ext uri="{0D108BD9-81ED-4DB2-BD59-A6C34878D82A}">
                    <a16:rowId xmlns:a16="http://schemas.microsoft.com/office/drawing/2014/main" val="1989117550"/>
                  </a:ext>
                </a:extLst>
              </a:tr>
            </a:tbl>
          </a:graphicData>
        </a:graphic>
      </p:graphicFrame>
      <p:sp>
        <p:nvSpPr>
          <p:cNvPr id="4" name="AutoShape 2" descr="Polea de cable: cambio de dirección"/>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3"/>
          <p:cNvSpPr>
            <a:spLocks noChangeArrowheads="1"/>
          </p:cNvSpPr>
          <p:nvPr/>
        </p:nvSpPr>
        <p:spPr bwMode="auto">
          <a:xfrm>
            <a:off x="1" y="-508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4101" name="Picture 5" descr="Polea de cable: cambio de direcció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4250" y="2938895"/>
            <a:ext cx="2933700" cy="186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2307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76225"/>
            <a:ext cx="3048000" cy="630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2 Marcador de contenido"/>
          <p:cNvSpPr>
            <a:spLocks noGrp="1"/>
          </p:cNvSpPr>
          <p:nvPr>
            <p:ph idx="1"/>
          </p:nvPr>
        </p:nvSpPr>
        <p:spPr>
          <a:xfrm>
            <a:off x="1681336" y="880120"/>
            <a:ext cx="2890664" cy="1036712"/>
          </a:xfrm>
        </p:spPr>
        <p:txBody>
          <a:bodyPr>
            <a:normAutofit/>
          </a:bodyPr>
          <a:lstStyle/>
          <a:p>
            <a:pPr marL="0" indent="0">
              <a:buNone/>
            </a:pPr>
            <a:r>
              <a:rPr lang="es-CO" sz="2000" dirty="0"/>
              <a:t>Medidas de los dientes  de engranes.</a:t>
            </a:r>
          </a:p>
        </p:txBody>
      </p:sp>
      <p:sp>
        <p:nvSpPr>
          <p:cNvPr id="2" name="1 Rectángulo"/>
          <p:cNvSpPr/>
          <p:nvPr/>
        </p:nvSpPr>
        <p:spPr>
          <a:xfrm>
            <a:off x="7968208" y="1124744"/>
            <a:ext cx="864096" cy="57606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CO" dirty="0"/>
              <a:t>14,5°</a:t>
            </a:r>
          </a:p>
        </p:txBody>
      </p:sp>
      <p:sp>
        <p:nvSpPr>
          <p:cNvPr id="6" name="5 Rectángulo"/>
          <p:cNvSpPr/>
          <p:nvPr/>
        </p:nvSpPr>
        <p:spPr>
          <a:xfrm>
            <a:off x="8832304" y="2679720"/>
            <a:ext cx="864096" cy="57606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CO" dirty="0"/>
              <a:t>20°</a:t>
            </a:r>
          </a:p>
        </p:txBody>
      </p:sp>
      <p:sp>
        <p:nvSpPr>
          <p:cNvPr id="7" name="6 Rectángulo"/>
          <p:cNvSpPr/>
          <p:nvPr/>
        </p:nvSpPr>
        <p:spPr>
          <a:xfrm>
            <a:off x="8058653" y="4136685"/>
            <a:ext cx="864096" cy="57606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CO" dirty="0"/>
              <a:t>25°</a:t>
            </a:r>
          </a:p>
        </p:txBody>
      </p:sp>
    </p:spTree>
    <p:extLst>
      <p:ext uri="{BB962C8B-B14F-4D97-AF65-F5344CB8AC3E}">
        <p14:creationId xmlns:p14="http://schemas.microsoft.com/office/powerpoint/2010/main" val="6081751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991544" y="188640"/>
            <a:ext cx="8229600" cy="979512"/>
          </a:xfrm>
        </p:spPr>
        <p:txBody>
          <a:bodyPr/>
          <a:lstStyle/>
          <a:p>
            <a:r>
              <a:rPr lang="es-CO" dirty="0"/>
              <a:t>Clases de engranes</a:t>
            </a:r>
          </a:p>
        </p:txBody>
      </p:sp>
      <p:graphicFrame>
        <p:nvGraphicFramePr>
          <p:cNvPr id="4" name="3 Marcador de contenido"/>
          <p:cNvGraphicFramePr>
            <a:graphicFrameLocks noGrp="1"/>
          </p:cNvGraphicFramePr>
          <p:nvPr>
            <p:ph idx="1"/>
            <p:extLst/>
          </p:nvPr>
        </p:nvGraphicFramePr>
        <p:xfrm>
          <a:off x="1524000" y="908720"/>
          <a:ext cx="8964488" cy="5760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17901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851992" y="260648"/>
            <a:ext cx="8229600" cy="907504"/>
          </a:xfrm>
        </p:spPr>
        <p:txBody>
          <a:bodyPr/>
          <a:lstStyle/>
          <a:p>
            <a:r>
              <a:rPr lang="es-CO" b="1" dirty="0"/>
              <a:t>Engranes rectos</a:t>
            </a:r>
          </a:p>
        </p:txBody>
      </p:sp>
      <p:sp>
        <p:nvSpPr>
          <p:cNvPr id="3" name="2 Marcador de contenido"/>
          <p:cNvSpPr>
            <a:spLocks noGrp="1"/>
          </p:cNvSpPr>
          <p:nvPr>
            <p:ph idx="1"/>
          </p:nvPr>
        </p:nvSpPr>
        <p:spPr>
          <a:xfrm>
            <a:off x="5435636" y="3417564"/>
            <a:ext cx="4620804" cy="936104"/>
          </a:xfrm>
        </p:spPr>
        <p:txBody>
          <a:bodyPr>
            <a:normAutofit/>
          </a:bodyPr>
          <a:lstStyle/>
          <a:p>
            <a:pPr marL="0" indent="0" algn="just">
              <a:buNone/>
            </a:pPr>
            <a:r>
              <a:rPr lang="es-CO" sz="1800" dirty="0"/>
              <a:t>La forma especifica del engrane que produce mejor esta velocidad angular es la </a:t>
            </a:r>
            <a:r>
              <a:rPr lang="es-CO" sz="1800" b="1" dirty="0"/>
              <a:t>involuta</a:t>
            </a:r>
          </a:p>
        </p:txBody>
      </p:sp>
      <p:pic>
        <p:nvPicPr>
          <p:cNvPr id="2052" name="Picture 4" descr="http://www.mantenimientoindustrialdelgado.com/images/CatalogoEngraneRect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316" y="1459581"/>
            <a:ext cx="2880320" cy="192261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7593" y="4656388"/>
            <a:ext cx="2800350"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3 Rectángulo redondeado"/>
          <p:cNvSpPr/>
          <p:nvPr/>
        </p:nvSpPr>
        <p:spPr>
          <a:xfrm>
            <a:off x="6560423" y="1772816"/>
            <a:ext cx="2487905" cy="129614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s-CO" dirty="0"/>
              <a:t>Se utilizan engranes para transmitir movimiento y potencia a velocidad angular constante.</a:t>
            </a:r>
          </a:p>
        </p:txBody>
      </p:sp>
      <p:cxnSp>
        <p:nvCxnSpPr>
          <p:cNvPr id="6" name="5 Conector recto de flecha"/>
          <p:cNvCxnSpPr/>
          <p:nvPr/>
        </p:nvCxnSpPr>
        <p:spPr>
          <a:xfrm>
            <a:off x="5407943" y="2420888"/>
            <a:ext cx="1112494"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7" name="6 Rectángulo redondeado"/>
          <p:cNvSpPr/>
          <p:nvPr/>
        </p:nvSpPr>
        <p:spPr>
          <a:xfrm>
            <a:off x="6312024" y="4798778"/>
            <a:ext cx="3744416" cy="142972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s-CO" dirty="0"/>
              <a:t>La involuta se describe como la curva trazada por un punto sobre una cuerda tensa que se desenrolla de un circulo. Este se llama circulo base.</a:t>
            </a:r>
          </a:p>
        </p:txBody>
      </p:sp>
      <p:cxnSp>
        <p:nvCxnSpPr>
          <p:cNvPr id="9" name="8 Conector recto de flecha"/>
          <p:cNvCxnSpPr>
            <a:stCxn id="3074" idx="3"/>
            <a:endCxn id="7" idx="1"/>
          </p:cNvCxnSpPr>
          <p:nvPr/>
        </p:nvCxnSpPr>
        <p:spPr>
          <a:xfrm>
            <a:off x="5407944" y="5513638"/>
            <a:ext cx="904081"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27053102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2601" y="2060848"/>
            <a:ext cx="4527307" cy="2953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2 Marcador de contenido"/>
          <p:cNvSpPr>
            <a:spLocks noGrp="1"/>
          </p:cNvSpPr>
          <p:nvPr>
            <p:ph idx="1"/>
          </p:nvPr>
        </p:nvSpPr>
        <p:spPr>
          <a:xfrm>
            <a:off x="1991544" y="404665"/>
            <a:ext cx="8229600" cy="1036711"/>
          </a:xfrm>
        </p:spPr>
        <p:txBody>
          <a:bodyPr>
            <a:normAutofit/>
          </a:bodyPr>
          <a:lstStyle/>
          <a:p>
            <a:pPr marL="0" indent="0" algn="just">
              <a:buNone/>
            </a:pPr>
            <a:r>
              <a:rPr lang="es-CO" sz="2200" dirty="0"/>
              <a:t>Las posiciones de los engranes rectos y las configuración de sus dientes  son estandarizadas.</a:t>
            </a:r>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9907" y="2300481"/>
            <a:ext cx="4269570" cy="2088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63271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2662" y="1857364"/>
            <a:ext cx="3314994" cy="3290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605" y="928671"/>
            <a:ext cx="4049633" cy="284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1753" y="1857365"/>
            <a:ext cx="3346803" cy="3419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82272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981200" y="357166"/>
            <a:ext cx="4257676" cy="5857916"/>
          </a:xfrm>
        </p:spPr>
        <p:txBody>
          <a:bodyPr>
            <a:normAutofit lnSpcReduction="10000"/>
          </a:bodyPr>
          <a:lstStyle/>
          <a:p>
            <a:r>
              <a:rPr lang="es-CO" sz="1800" dirty="0"/>
              <a:t> Módulo</a:t>
            </a:r>
          </a:p>
          <a:p>
            <a:endParaRPr lang="es-CO" sz="1800" dirty="0"/>
          </a:p>
          <a:p>
            <a:endParaRPr lang="es-CO" sz="1800" dirty="0"/>
          </a:p>
          <a:p>
            <a:r>
              <a:rPr lang="es-CO" sz="1800" dirty="0"/>
              <a:t> Paso circular </a:t>
            </a:r>
          </a:p>
          <a:p>
            <a:endParaRPr lang="es-CO" sz="1800" dirty="0"/>
          </a:p>
          <a:p>
            <a:endParaRPr lang="es-CO" sz="1800" dirty="0"/>
          </a:p>
          <a:p>
            <a:pPr fontAlgn="base"/>
            <a:r>
              <a:rPr lang="es-CO" sz="1800" dirty="0"/>
              <a:t>Diámetro primitivo </a:t>
            </a:r>
          </a:p>
          <a:p>
            <a:pPr fontAlgn="base">
              <a:buNone/>
            </a:pPr>
            <a:endParaRPr lang="es-CO" sz="1800" dirty="0"/>
          </a:p>
          <a:p>
            <a:pPr fontAlgn="base">
              <a:buNone/>
            </a:pPr>
            <a:endParaRPr lang="es-CO" sz="1800" dirty="0"/>
          </a:p>
          <a:p>
            <a:pPr fontAlgn="base"/>
            <a:r>
              <a:rPr lang="es-CO" sz="1800" dirty="0"/>
              <a:t>Distancia entre centros </a:t>
            </a:r>
          </a:p>
          <a:p>
            <a:pPr fontAlgn="base"/>
            <a:endParaRPr lang="es-CO" sz="1800" dirty="0"/>
          </a:p>
          <a:p>
            <a:pPr fontAlgn="base"/>
            <a:endParaRPr lang="es-CO" sz="1800" dirty="0"/>
          </a:p>
          <a:p>
            <a:pPr fontAlgn="base"/>
            <a:r>
              <a:rPr lang="es-CO" sz="1800" dirty="0" err="1"/>
              <a:t>Addendum</a:t>
            </a:r>
            <a:r>
              <a:rPr lang="es-CO" sz="1800" dirty="0"/>
              <a:t> </a:t>
            </a:r>
          </a:p>
          <a:p>
            <a:pPr fontAlgn="base"/>
            <a:endParaRPr lang="es-CO" sz="1800" dirty="0"/>
          </a:p>
          <a:p>
            <a:pPr fontAlgn="base"/>
            <a:endParaRPr lang="es-CO" sz="1800" dirty="0"/>
          </a:p>
          <a:p>
            <a:pPr fontAlgn="base"/>
            <a:r>
              <a:rPr lang="es-CO" sz="1800" dirty="0" err="1"/>
              <a:t>Dedendum</a:t>
            </a:r>
            <a:r>
              <a:rPr lang="es-CO" sz="1800" dirty="0"/>
              <a:t> </a:t>
            </a:r>
            <a:br>
              <a:rPr lang="es-CO" dirty="0"/>
            </a:br>
            <a:r>
              <a:rPr lang="es-CO" dirty="0">
                <a:solidFill>
                  <a:schemeClr val="tx1"/>
                </a:solidFill>
              </a:rPr>
              <a:t> </a:t>
            </a:r>
          </a:p>
        </p:txBody>
      </p:sp>
      <p:pic>
        <p:nvPicPr>
          <p:cNvPr id="43024" name="Picture 16" descr="'Engranajes'"/>
          <p:cNvPicPr>
            <a:picLocks noChangeAspect="1" noChangeArrowheads="1"/>
          </p:cNvPicPr>
          <p:nvPr/>
        </p:nvPicPr>
        <p:blipFill>
          <a:blip r:embed="rId2"/>
          <a:srcRect/>
          <a:stretch>
            <a:fillRect/>
          </a:stretch>
        </p:blipFill>
        <p:spPr bwMode="auto">
          <a:xfrm>
            <a:off x="2666976" y="857233"/>
            <a:ext cx="476250" cy="409575"/>
          </a:xfrm>
          <a:prstGeom prst="rect">
            <a:avLst/>
          </a:prstGeom>
          <a:noFill/>
        </p:spPr>
      </p:pic>
      <p:sp>
        <p:nvSpPr>
          <p:cNvPr id="19" name="18 Rectángulo"/>
          <p:cNvSpPr/>
          <p:nvPr/>
        </p:nvSpPr>
        <p:spPr>
          <a:xfrm>
            <a:off x="5810248" y="214291"/>
            <a:ext cx="4572000" cy="5632311"/>
          </a:xfrm>
          <a:prstGeom prst="rect">
            <a:avLst/>
          </a:prstGeom>
        </p:spPr>
        <p:txBody>
          <a:bodyPr>
            <a:spAutoFit/>
          </a:bodyPr>
          <a:lstStyle/>
          <a:p>
            <a:pPr fontAlgn="base"/>
            <a:endParaRPr lang="es-CO" dirty="0"/>
          </a:p>
          <a:p>
            <a:pPr fontAlgn="base">
              <a:buFont typeface="Arial" pitchFamily="34" charset="0"/>
              <a:buChar char="•"/>
            </a:pPr>
            <a:r>
              <a:rPr lang="es-CO" dirty="0"/>
              <a:t>Espacio libre de fondo </a:t>
            </a:r>
          </a:p>
          <a:p>
            <a:pPr fontAlgn="base">
              <a:buFont typeface="Arial" pitchFamily="34" charset="0"/>
              <a:buChar char="•"/>
            </a:pPr>
            <a:endParaRPr lang="es-CO" dirty="0"/>
          </a:p>
          <a:p>
            <a:pPr fontAlgn="base">
              <a:buFont typeface="Arial" pitchFamily="34" charset="0"/>
              <a:buChar char="•"/>
            </a:pPr>
            <a:endParaRPr lang="es-CO" dirty="0"/>
          </a:p>
          <a:p>
            <a:pPr fontAlgn="base">
              <a:buFont typeface="Arial" pitchFamily="34" charset="0"/>
              <a:buChar char="•"/>
            </a:pPr>
            <a:r>
              <a:rPr lang="es-CO" dirty="0"/>
              <a:t>Profundidad de diente </a:t>
            </a:r>
          </a:p>
          <a:p>
            <a:pPr fontAlgn="base">
              <a:buFont typeface="Arial" pitchFamily="34" charset="0"/>
              <a:buChar char="•"/>
            </a:pPr>
            <a:endParaRPr lang="es-CO" dirty="0"/>
          </a:p>
          <a:p>
            <a:pPr fontAlgn="base">
              <a:buFont typeface="Arial" pitchFamily="34" charset="0"/>
              <a:buChar char="•"/>
            </a:pPr>
            <a:endParaRPr lang="es-CO" dirty="0"/>
          </a:p>
          <a:p>
            <a:pPr fontAlgn="base">
              <a:buFont typeface="Arial" pitchFamily="34" charset="0"/>
              <a:buChar char="•"/>
            </a:pPr>
            <a:r>
              <a:rPr lang="es-CO" dirty="0"/>
              <a:t>Profundidad de trabajo </a:t>
            </a:r>
          </a:p>
          <a:p>
            <a:pPr fontAlgn="base">
              <a:buFont typeface="Arial" pitchFamily="34" charset="0"/>
              <a:buChar char="•"/>
            </a:pPr>
            <a:endParaRPr lang="es-CO" dirty="0"/>
          </a:p>
          <a:p>
            <a:pPr fontAlgn="base">
              <a:buFont typeface="Arial" pitchFamily="34" charset="0"/>
              <a:buChar char="•"/>
            </a:pPr>
            <a:endParaRPr lang="es-CO" dirty="0"/>
          </a:p>
          <a:p>
            <a:pPr fontAlgn="base">
              <a:buFont typeface="Arial" pitchFamily="34" charset="0"/>
              <a:buChar char="•"/>
            </a:pPr>
            <a:r>
              <a:rPr lang="es-CO" dirty="0"/>
              <a:t>Espesor circular del diente </a:t>
            </a:r>
          </a:p>
          <a:p>
            <a:pPr fontAlgn="base">
              <a:buFont typeface="Arial" pitchFamily="34" charset="0"/>
              <a:buChar char="•"/>
            </a:pPr>
            <a:endParaRPr lang="es-CO" dirty="0"/>
          </a:p>
          <a:p>
            <a:pPr fontAlgn="base">
              <a:buFont typeface="Arial" pitchFamily="34" charset="0"/>
              <a:buChar char="•"/>
            </a:pPr>
            <a:endParaRPr lang="es-CO" dirty="0"/>
          </a:p>
          <a:p>
            <a:pPr fontAlgn="base">
              <a:buFont typeface="Arial" pitchFamily="34" charset="0"/>
              <a:buChar char="•"/>
            </a:pPr>
            <a:r>
              <a:rPr lang="es-CO" dirty="0"/>
              <a:t>Diámetro exterior </a:t>
            </a:r>
          </a:p>
          <a:p>
            <a:pPr fontAlgn="base">
              <a:buFont typeface="Arial" pitchFamily="34" charset="0"/>
              <a:buChar char="•"/>
            </a:pPr>
            <a:endParaRPr lang="es-CO" dirty="0"/>
          </a:p>
          <a:p>
            <a:pPr fontAlgn="base">
              <a:buFont typeface="Arial" pitchFamily="34" charset="0"/>
              <a:buChar char="•"/>
            </a:pPr>
            <a:endParaRPr lang="es-CO" dirty="0"/>
          </a:p>
          <a:p>
            <a:pPr fontAlgn="base">
              <a:buFont typeface="Arial" pitchFamily="34" charset="0"/>
              <a:buChar char="•"/>
            </a:pPr>
            <a:r>
              <a:rPr lang="es-CO" dirty="0"/>
              <a:t>Diámetro base </a:t>
            </a:r>
          </a:p>
          <a:p>
            <a:pPr fontAlgn="base">
              <a:buFont typeface="Arial" pitchFamily="34" charset="0"/>
              <a:buChar char="•"/>
            </a:pPr>
            <a:endParaRPr lang="es-CO" dirty="0"/>
          </a:p>
          <a:p>
            <a:pPr fontAlgn="base">
              <a:buFont typeface="Arial" pitchFamily="34" charset="0"/>
              <a:buChar char="•"/>
            </a:pPr>
            <a:endParaRPr lang="es-CO" dirty="0"/>
          </a:p>
          <a:p>
            <a:pPr fontAlgn="base">
              <a:buFont typeface="Arial" pitchFamily="34" charset="0"/>
              <a:buChar char="•"/>
            </a:pPr>
            <a:r>
              <a:rPr lang="es-CO" dirty="0"/>
              <a:t>Longitud del diente </a:t>
            </a:r>
          </a:p>
        </p:txBody>
      </p:sp>
      <p:pic>
        <p:nvPicPr>
          <p:cNvPr id="43026" name="Picture 18" descr="'Engranajes'"/>
          <p:cNvPicPr>
            <a:picLocks noChangeAspect="1" noChangeArrowheads="1"/>
          </p:cNvPicPr>
          <p:nvPr/>
        </p:nvPicPr>
        <p:blipFill>
          <a:blip r:embed="rId3"/>
          <a:srcRect/>
          <a:stretch>
            <a:fillRect/>
          </a:stretch>
        </p:blipFill>
        <p:spPr bwMode="auto">
          <a:xfrm>
            <a:off x="2595539" y="1857364"/>
            <a:ext cx="561975" cy="171450"/>
          </a:xfrm>
          <a:prstGeom prst="rect">
            <a:avLst/>
          </a:prstGeom>
          <a:noFill/>
        </p:spPr>
      </p:pic>
      <p:pic>
        <p:nvPicPr>
          <p:cNvPr id="43028" name="Picture 20" descr="'Engranajes'"/>
          <p:cNvPicPr>
            <a:picLocks noChangeAspect="1" noChangeArrowheads="1"/>
          </p:cNvPicPr>
          <p:nvPr/>
        </p:nvPicPr>
        <p:blipFill>
          <a:blip r:embed="rId4"/>
          <a:srcRect/>
          <a:stretch>
            <a:fillRect/>
          </a:stretch>
        </p:blipFill>
        <p:spPr bwMode="auto">
          <a:xfrm>
            <a:off x="2595539" y="2857497"/>
            <a:ext cx="523875" cy="180975"/>
          </a:xfrm>
          <a:prstGeom prst="rect">
            <a:avLst/>
          </a:prstGeom>
          <a:noFill/>
        </p:spPr>
      </p:pic>
      <p:pic>
        <p:nvPicPr>
          <p:cNvPr id="43030" name="Picture 22" descr="'Engranajes'"/>
          <p:cNvPicPr>
            <a:picLocks noChangeAspect="1" noChangeArrowheads="1"/>
          </p:cNvPicPr>
          <p:nvPr/>
        </p:nvPicPr>
        <p:blipFill>
          <a:blip r:embed="rId5"/>
          <a:srcRect/>
          <a:stretch>
            <a:fillRect/>
          </a:stretch>
        </p:blipFill>
        <p:spPr bwMode="auto">
          <a:xfrm>
            <a:off x="2666977" y="3786191"/>
            <a:ext cx="790575" cy="419101"/>
          </a:xfrm>
          <a:prstGeom prst="rect">
            <a:avLst/>
          </a:prstGeom>
          <a:noFill/>
        </p:spPr>
      </p:pic>
      <p:pic>
        <p:nvPicPr>
          <p:cNvPr id="43032" name="Picture 24" descr="'Engranajes'"/>
          <p:cNvPicPr>
            <a:picLocks noChangeAspect="1" noChangeArrowheads="1"/>
          </p:cNvPicPr>
          <p:nvPr/>
        </p:nvPicPr>
        <p:blipFill>
          <a:blip r:embed="rId6"/>
          <a:srcRect/>
          <a:stretch>
            <a:fillRect/>
          </a:stretch>
        </p:blipFill>
        <p:spPr bwMode="auto">
          <a:xfrm>
            <a:off x="2666977" y="4857761"/>
            <a:ext cx="485775" cy="238125"/>
          </a:xfrm>
          <a:prstGeom prst="rect">
            <a:avLst/>
          </a:prstGeom>
          <a:noFill/>
        </p:spPr>
      </p:pic>
      <p:pic>
        <p:nvPicPr>
          <p:cNvPr id="43034" name="Picture 26" descr="'Engranajes'"/>
          <p:cNvPicPr>
            <a:picLocks noChangeAspect="1" noChangeArrowheads="1"/>
          </p:cNvPicPr>
          <p:nvPr/>
        </p:nvPicPr>
        <p:blipFill>
          <a:blip r:embed="rId7"/>
          <a:srcRect/>
          <a:stretch>
            <a:fillRect/>
          </a:stretch>
        </p:blipFill>
        <p:spPr bwMode="auto">
          <a:xfrm>
            <a:off x="2452662" y="5857892"/>
            <a:ext cx="838200" cy="247650"/>
          </a:xfrm>
          <a:prstGeom prst="rect">
            <a:avLst/>
          </a:prstGeom>
          <a:noFill/>
        </p:spPr>
      </p:pic>
      <p:pic>
        <p:nvPicPr>
          <p:cNvPr id="43036" name="Picture 28" descr="'Engranajes'"/>
          <p:cNvPicPr>
            <a:picLocks noChangeAspect="1" noChangeArrowheads="1"/>
          </p:cNvPicPr>
          <p:nvPr/>
        </p:nvPicPr>
        <p:blipFill>
          <a:blip r:embed="rId8"/>
          <a:srcRect/>
          <a:stretch>
            <a:fillRect/>
          </a:stretch>
        </p:blipFill>
        <p:spPr bwMode="auto">
          <a:xfrm>
            <a:off x="6524628" y="928670"/>
            <a:ext cx="762000" cy="209550"/>
          </a:xfrm>
          <a:prstGeom prst="rect">
            <a:avLst/>
          </a:prstGeom>
          <a:noFill/>
        </p:spPr>
      </p:pic>
      <p:pic>
        <p:nvPicPr>
          <p:cNvPr id="43038" name="Picture 30" descr="'Engranajes'"/>
          <p:cNvPicPr>
            <a:picLocks noChangeAspect="1" noChangeArrowheads="1"/>
          </p:cNvPicPr>
          <p:nvPr/>
        </p:nvPicPr>
        <p:blipFill>
          <a:blip r:embed="rId9"/>
          <a:srcRect/>
          <a:stretch>
            <a:fillRect/>
          </a:stretch>
        </p:blipFill>
        <p:spPr bwMode="auto">
          <a:xfrm>
            <a:off x="6524629" y="1857364"/>
            <a:ext cx="771525" cy="209550"/>
          </a:xfrm>
          <a:prstGeom prst="rect">
            <a:avLst/>
          </a:prstGeom>
          <a:noFill/>
        </p:spPr>
      </p:pic>
      <p:pic>
        <p:nvPicPr>
          <p:cNvPr id="43040" name="Picture 32" descr="'Engranajes'"/>
          <p:cNvPicPr>
            <a:picLocks noChangeAspect="1" noChangeArrowheads="1"/>
          </p:cNvPicPr>
          <p:nvPr/>
        </p:nvPicPr>
        <p:blipFill>
          <a:blip r:embed="rId10"/>
          <a:srcRect/>
          <a:stretch>
            <a:fillRect/>
          </a:stretch>
        </p:blipFill>
        <p:spPr bwMode="auto">
          <a:xfrm>
            <a:off x="6524628" y="2643182"/>
            <a:ext cx="590550" cy="209550"/>
          </a:xfrm>
          <a:prstGeom prst="rect">
            <a:avLst/>
          </a:prstGeom>
          <a:noFill/>
        </p:spPr>
      </p:pic>
      <p:pic>
        <p:nvPicPr>
          <p:cNvPr id="43042" name="Picture 34" descr="'Engranajes'"/>
          <p:cNvPicPr>
            <a:picLocks noChangeAspect="1" noChangeArrowheads="1"/>
          </p:cNvPicPr>
          <p:nvPr/>
        </p:nvPicPr>
        <p:blipFill>
          <a:blip r:embed="rId11"/>
          <a:srcRect/>
          <a:stretch>
            <a:fillRect/>
          </a:stretch>
        </p:blipFill>
        <p:spPr bwMode="auto">
          <a:xfrm>
            <a:off x="6596066" y="3357563"/>
            <a:ext cx="419100" cy="409575"/>
          </a:xfrm>
          <a:prstGeom prst="rect">
            <a:avLst/>
          </a:prstGeom>
          <a:noFill/>
        </p:spPr>
      </p:pic>
      <p:pic>
        <p:nvPicPr>
          <p:cNvPr id="43044" name="Picture 36" descr="'Engranajes'"/>
          <p:cNvPicPr>
            <a:picLocks noChangeAspect="1" noChangeArrowheads="1"/>
          </p:cNvPicPr>
          <p:nvPr/>
        </p:nvPicPr>
        <p:blipFill>
          <a:blip r:embed="rId12"/>
          <a:srcRect/>
          <a:stretch>
            <a:fillRect/>
          </a:stretch>
        </p:blipFill>
        <p:spPr bwMode="auto">
          <a:xfrm>
            <a:off x="6524628" y="4286257"/>
            <a:ext cx="933450" cy="238125"/>
          </a:xfrm>
          <a:prstGeom prst="rect">
            <a:avLst/>
          </a:prstGeom>
          <a:noFill/>
        </p:spPr>
      </p:pic>
      <p:pic>
        <p:nvPicPr>
          <p:cNvPr id="43046" name="Picture 38" descr="'Engranajes'"/>
          <p:cNvPicPr>
            <a:picLocks noChangeAspect="1" noChangeArrowheads="1"/>
          </p:cNvPicPr>
          <p:nvPr/>
        </p:nvPicPr>
        <p:blipFill>
          <a:blip r:embed="rId13"/>
          <a:srcRect/>
          <a:stretch>
            <a:fillRect/>
          </a:stretch>
        </p:blipFill>
        <p:spPr bwMode="auto">
          <a:xfrm>
            <a:off x="6381752" y="5143513"/>
            <a:ext cx="838200" cy="238125"/>
          </a:xfrm>
          <a:prstGeom prst="rect">
            <a:avLst/>
          </a:prstGeom>
          <a:noFill/>
        </p:spPr>
      </p:pic>
      <p:pic>
        <p:nvPicPr>
          <p:cNvPr id="43050" name="Picture 42" descr="'Engranajes'"/>
          <p:cNvPicPr>
            <a:picLocks noChangeAspect="1" noChangeArrowheads="1"/>
          </p:cNvPicPr>
          <p:nvPr/>
        </p:nvPicPr>
        <p:blipFill>
          <a:blip r:embed="rId14"/>
          <a:srcRect/>
          <a:stretch>
            <a:fillRect/>
          </a:stretch>
        </p:blipFill>
        <p:spPr bwMode="auto">
          <a:xfrm>
            <a:off x="6596067" y="5929330"/>
            <a:ext cx="523875" cy="209550"/>
          </a:xfrm>
          <a:prstGeom prst="rect">
            <a:avLst/>
          </a:prstGeom>
          <a:noFill/>
        </p:spPr>
      </p:pic>
    </p:spTree>
    <p:extLst>
      <p:ext uri="{BB962C8B-B14F-4D97-AF65-F5344CB8AC3E}">
        <p14:creationId xmlns:p14="http://schemas.microsoft.com/office/powerpoint/2010/main" val="1166360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981200" y="692696"/>
            <a:ext cx="8229600" cy="907504"/>
          </a:xfrm>
        </p:spPr>
        <p:txBody>
          <a:bodyPr/>
          <a:lstStyle/>
          <a:p>
            <a:r>
              <a:rPr lang="es-CO" sz="4000" dirty="0"/>
              <a:t>Paso diametral (in)</a:t>
            </a:r>
          </a:p>
        </p:txBody>
      </p:sp>
      <p:sp>
        <p:nvSpPr>
          <p:cNvPr id="3" name="2 Marcador de contenido"/>
          <p:cNvSpPr>
            <a:spLocks noGrp="1"/>
          </p:cNvSpPr>
          <p:nvPr>
            <p:ph idx="1"/>
          </p:nvPr>
        </p:nvSpPr>
        <p:spPr>
          <a:xfrm>
            <a:off x="1981200" y="1600201"/>
            <a:ext cx="8229600" cy="820688"/>
          </a:xfrm>
        </p:spPr>
        <p:txBody>
          <a:bodyPr>
            <a:normAutofit lnSpcReduction="10000"/>
          </a:bodyPr>
          <a:lstStyle/>
          <a:p>
            <a:pPr marL="0" indent="0">
              <a:buNone/>
            </a:pPr>
            <a:r>
              <a:rPr lang="es-CO" dirty="0">
                <a:solidFill>
                  <a:schemeClr val="tx1"/>
                </a:solidFill>
              </a:rPr>
              <a:t>Es la relación del numero de dientes a una longitud unitaria de diámetro de paso:</a:t>
            </a:r>
          </a:p>
          <a:p>
            <a:pPr marL="0" indent="0">
              <a:buNone/>
            </a:pPr>
            <a:endParaRPr lang="es-CO"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5841" y="2420888"/>
            <a:ext cx="3092229"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1 Título"/>
          <p:cNvSpPr txBox="1">
            <a:spLocks/>
          </p:cNvSpPr>
          <p:nvPr/>
        </p:nvSpPr>
        <p:spPr>
          <a:xfrm>
            <a:off x="2087154" y="3429000"/>
            <a:ext cx="8229600" cy="907504"/>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s-CO" sz="4000" dirty="0"/>
              <a:t>Módulo</a:t>
            </a:r>
          </a:p>
        </p:txBody>
      </p:sp>
      <p:sp>
        <p:nvSpPr>
          <p:cNvPr id="6" name="2 Marcador de contenido"/>
          <p:cNvSpPr txBox="1">
            <a:spLocks/>
          </p:cNvSpPr>
          <p:nvPr/>
        </p:nvSpPr>
        <p:spPr>
          <a:xfrm>
            <a:off x="2087154" y="4380621"/>
            <a:ext cx="8229600" cy="820688"/>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None/>
            </a:pPr>
            <a:r>
              <a:rPr lang="es-CO" dirty="0">
                <a:solidFill>
                  <a:schemeClr val="tx1"/>
                </a:solidFill>
              </a:rPr>
              <a:t>Es el termino utilizado en engranes métricos. Es la longitud del diámetro de paso por diente medido en milímetros. </a:t>
            </a:r>
          </a:p>
          <a:p>
            <a:pPr marL="0" indent="0">
              <a:buNone/>
            </a:pPr>
            <a:endParaRPr lang="es-CO" dirty="0"/>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1007" y="5390475"/>
            <a:ext cx="2021894" cy="554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1828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991544" y="20016"/>
            <a:ext cx="8229600" cy="1032720"/>
          </a:xfrm>
        </p:spPr>
        <p:txBody>
          <a:bodyPr/>
          <a:lstStyle/>
          <a:p>
            <a:r>
              <a:rPr lang="es-CO" sz="4000" dirty="0"/>
              <a:t>Cálculos de engranes rectos</a:t>
            </a:r>
          </a:p>
        </p:txBody>
      </p:sp>
      <p:sp>
        <p:nvSpPr>
          <p:cNvPr id="3" name="2 Marcador de contenido"/>
          <p:cNvSpPr>
            <a:spLocks noGrp="1"/>
          </p:cNvSpPr>
          <p:nvPr>
            <p:ph idx="1"/>
          </p:nvPr>
        </p:nvSpPr>
        <p:spPr>
          <a:xfrm>
            <a:off x="1991544" y="1196752"/>
            <a:ext cx="8229600" cy="5256584"/>
          </a:xfrm>
        </p:spPr>
        <p:txBody>
          <a:bodyPr>
            <a:normAutofit lnSpcReduction="10000"/>
          </a:bodyPr>
          <a:lstStyle/>
          <a:p>
            <a:pPr marL="0" indent="0">
              <a:buNone/>
            </a:pPr>
            <a:r>
              <a:rPr lang="es-CO" sz="2000" b="1" dirty="0"/>
              <a:t>Ejemplo:</a:t>
            </a:r>
          </a:p>
          <a:p>
            <a:pPr marL="0" indent="0">
              <a:buNone/>
            </a:pPr>
            <a:endParaRPr lang="es-CO" sz="2000" dirty="0"/>
          </a:p>
          <a:p>
            <a:pPr marL="0" indent="0" algn="just">
              <a:buNone/>
            </a:pPr>
            <a:r>
              <a:rPr lang="es-CO" sz="2000" i="1" dirty="0"/>
              <a:t>Un piñón de 36 dientes con PD de 12 trabaja con un engrane de 90 dientes. Encuentre la distancia entre centros:</a:t>
            </a:r>
          </a:p>
          <a:p>
            <a:pPr marL="0" indent="0">
              <a:buNone/>
            </a:pPr>
            <a:endParaRPr lang="es-CO" sz="2000" dirty="0"/>
          </a:p>
          <a:p>
            <a:pPr marL="0" indent="0">
              <a:buNone/>
            </a:pPr>
            <a:r>
              <a:rPr lang="es-CO" sz="2000" b="1" dirty="0"/>
              <a:t>Diámetro de paso = </a:t>
            </a:r>
            <a:r>
              <a:rPr lang="es-CO" sz="2000" b="1" dirty="0" err="1"/>
              <a:t>núm</a:t>
            </a:r>
            <a:r>
              <a:rPr lang="es-CO" sz="2000" b="1" dirty="0"/>
              <a:t> de dientes / paso diametral</a:t>
            </a:r>
          </a:p>
          <a:p>
            <a:pPr marL="0" indent="0">
              <a:buNone/>
            </a:pPr>
            <a:r>
              <a:rPr lang="es-CO" sz="2000" dirty="0"/>
              <a:t>                                  = 36/12 = 3 .00 in (piñón)</a:t>
            </a:r>
          </a:p>
          <a:p>
            <a:pPr marL="0" indent="0">
              <a:buNone/>
            </a:pPr>
            <a:r>
              <a:rPr lang="es-CO" sz="2000" dirty="0"/>
              <a:t>                                  = 90/12 = 7.50 in (engrane)</a:t>
            </a:r>
          </a:p>
          <a:p>
            <a:pPr marL="0" indent="0">
              <a:buNone/>
            </a:pPr>
            <a:endParaRPr lang="es-CO" sz="2000" dirty="0"/>
          </a:p>
          <a:p>
            <a:pPr marL="0" indent="0">
              <a:buNone/>
            </a:pPr>
            <a:r>
              <a:rPr lang="es-CO" sz="2000" b="1" dirty="0"/>
              <a:t>Suma de los dos diámetros de paso</a:t>
            </a:r>
          </a:p>
          <a:p>
            <a:pPr marL="0" indent="0">
              <a:buNone/>
            </a:pPr>
            <a:r>
              <a:rPr lang="es-CO" sz="2000" dirty="0"/>
              <a:t>                                  = 3.00 in + 7.50 in = 10.50 in</a:t>
            </a:r>
          </a:p>
          <a:p>
            <a:pPr marL="0" indent="0">
              <a:buNone/>
            </a:pPr>
            <a:endParaRPr lang="es-CO" sz="2000" dirty="0"/>
          </a:p>
          <a:p>
            <a:pPr marL="0" indent="0">
              <a:buNone/>
            </a:pPr>
            <a:r>
              <a:rPr lang="es-CO" sz="2000" b="1" dirty="0"/>
              <a:t>Distancia entre centros = ½ suma de los diámetros de paso</a:t>
            </a:r>
          </a:p>
          <a:p>
            <a:pPr marL="0" indent="0">
              <a:buNone/>
            </a:pPr>
            <a:r>
              <a:rPr lang="es-CO" sz="2000" dirty="0"/>
              <a:t>                                            = 10.50/2  = 5.25 in</a:t>
            </a:r>
          </a:p>
          <a:p>
            <a:pPr marL="0" indent="0">
              <a:buNone/>
            </a:pPr>
            <a:endParaRPr lang="es-CO" sz="1800" dirty="0"/>
          </a:p>
        </p:txBody>
      </p:sp>
    </p:spTree>
    <p:extLst>
      <p:ext uri="{BB962C8B-B14F-4D97-AF65-F5344CB8AC3E}">
        <p14:creationId xmlns:p14="http://schemas.microsoft.com/office/powerpoint/2010/main" val="38572126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a:t>Cremallera y piñón</a:t>
            </a:r>
          </a:p>
        </p:txBody>
      </p:sp>
      <p:pic>
        <p:nvPicPr>
          <p:cNvPr id="1028" name="Picture 4" descr="Mecanismo cremallera-piñó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0183" y="2214554"/>
            <a:ext cx="5149445" cy="292895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6 Conector angular"/>
          <p:cNvCxnSpPr/>
          <p:nvPr/>
        </p:nvCxnSpPr>
        <p:spPr>
          <a:xfrm rot="10800000" flipV="1">
            <a:off x="4167174" y="2357430"/>
            <a:ext cx="2071702" cy="571504"/>
          </a:xfrm>
          <a:prstGeom prst="bentConnector3">
            <a:avLst>
              <a:gd name="adj1" fmla="val 50000"/>
            </a:avLst>
          </a:prstGeom>
          <a:ln>
            <a:headEnd type="arrow"/>
            <a:tailEnd type="arrow"/>
          </a:ln>
        </p:spPr>
        <p:style>
          <a:lnRef idx="2">
            <a:schemeClr val="accent5"/>
          </a:lnRef>
          <a:fillRef idx="0">
            <a:schemeClr val="accent5"/>
          </a:fillRef>
          <a:effectRef idx="1">
            <a:schemeClr val="accent5"/>
          </a:effectRef>
          <a:fontRef idx="minor">
            <a:schemeClr val="tx1"/>
          </a:fontRef>
        </p:style>
      </p:cxnSp>
      <p:sp>
        <p:nvSpPr>
          <p:cNvPr id="9" name="8 Rectángulo"/>
          <p:cNvSpPr/>
          <p:nvPr/>
        </p:nvSpPr>
        <p:spPr>
          <a:xfrm>
            <a:off x="1881158" y="2214554"/>
            <a:ext cx="2286016" cy="142876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just"/>
            <a:r>
              <a:rPr lang="es-CO" sz="1550" dirty="0">
                <a:solidFill>
                  <a:schemeClr val="tx1"/>
                </a:solidFill>
              </a:rPr>
              <a:t>Es una rueda dentada normalmente con forma cilíndrica que describe un movimiento de rotación alrededor de su eje.</a:t>
            </a:r>
          </a:p>
        </p:txBody>
      </p:sp>
      <p:cxnSp>
        <p:nvCxnSpPr>
          <p:cNvPr id="16" name="15 Conector recto de flecha"/>
          <p:cNvCxnSpPr>
            <a:endCxn id="1028" idx="2"/>
          </p:cNvCxnSpPr>
          <p:nvPr/>
        </p:nvCxnSpPr>
        <p:spPr>
          <a:xfrm rot="5400000" flipH="1" flipV="1">
            <a:off x="7561957" y="5463508"/>
            <a:ext cx="642942" cy="2953"/>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23" name="22 Conector recto de flecha"/>
          <p:cNvCxnSpPr/>
          <p:nvPr/>
        </p:nvCxnSpPr>
        <p:spPr>
          <a:xfrm rot="10800000">
            <a:off x="5167306" y="5786454"/>
            <a:ext cx="2714644" cy="1588"/>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25" name="24 Rectángulo"/>
          <p:cNvSpPr/>
          <p:nvPr/>
        </p:nvSpPr>
        <p:spPr>
          <a:xfrm>
            <a:off x="3024166" y="5000636"/>
            <a:ext cx="2143140" cy="135732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just"/>
            <a:r>
              <a:rPr lang="es-CO" sz="1550" dirty="0">
                <a:solidFill>
                  <a:schemeClr val="tx1"/>
                </a:solidFill>
              </a:rPr>
              <a:t>Es una pieza dentada que describe un movimiento rectilíneo en uno u otro sentido según la rotación del piñón.</a:t>
            </a:r>
          </a:p>
        </p:txBody>
      </p:sp>
    </p:spTree>
    <p:extLst>
      <p:ext uri="{BB962C8B-B14F-4D97-AF65-F5344CB8AC3E}">
        <p14:creationId xmlns:p14="http://schemas.microsoft.com/office/powerpoint/2010/main" val="17026180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ntrol de avance y retroceso de un taladro sensitivo"/>
          <p:cNvPicPr>
            <a:picLocks noChangeAspect="1" noChangeArrowheads="1"/>
          </p:cNvPicPr>
          <p:nvPr/>
        </p:nvPicPr>
        <p:blipFill rotWithShape="1">
          <a:blip r:embed="rId2">
            <a:extLst>
              <a:ext uri="{28A0092B-C50C-407E-A947-70E740481C1C}">
                <a14:useLocalDpi xmlns:a14="http://schemas.microsoft.com/office/drawing/2010/main" val="0"/>
              </a:ext>
            </a:extLst>
          </a:blip>
          <a:srcRect t="8164" r="3" b="3"/>
          <a:stretch/>
        </p:blipFill>
        <p:spPr bwMode="auto">
          <a:xfrm>
            <a:off x="6338316" y="1904281"/>
            <a:ext cx="5074070" cy="4272681"/>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838200" y="365125"/>
            <a:ext cx="10515600" cy="1325563"/>
          </a:xfrm>
        </p:spPr>
        <p:txBody>
          <a:bodyPr>
            <a:normAutofit/>
          </a:bodyPr>
          <a:lstStyle/>
          <a:p>
            <a:r>
              <a:rPr lang="es-CO" dirty="0"/>
              <a:t>CREMALLERA</a:t>
            </a:r>
            <a:endParaRPr lang="en-US" dirty="0"/>
          </a:p>
        </p:txBody>
      </p:sp>
      <p:sp>
        <p:nvSpPr>
          <p:cNvPr id="3" name="Marcador de contenido 2"/>
          <p:cNvSpPr>
            <a:spLocks noGrp="1"/>
          </p:cNvSpPr>
          <p:nvPr>
            <p:ph idx="1"/>
          </p:nvPr>
        </p:nvSpPr>
        <p:spPr>
          <a:xfrm>
            <a:off x="838200" y="1825625"/>
            <a:ext cx="5015484" cy="4351338"/>
          </a:xfrm>
        </p:spPr>
        <p:txBody>
          <a:bodyPr>
            <a:normAutofit/>
          </a:bodyPr>
          <a:lstStyle/>
          <a:p>
            <a:r>
              <a:rPr lang="es-CO" sz="2000"/>
              <a:t>Aunque el sistema es perfectamente reversible, su utilidad práctica suele centrarse solamente en la </a:t>
            </a:r>
            <a:r>
              <a:rPr lang="es-CO" sz="2000" i="1"/>
              <a:t>conversión de giratorio en lineal continuo</a:t>
            </a:r>
            <a:r>
              <a:rPr lang="es-CO" sz="2000"/>
              <a:t>, siendo muy apreciado para conseguir movimientos lineales de precisión (caso de microscopios u otros instrumentos ópticos como retroproyectores), desplazamiento del cabezal de los taladros sensitivos, movimiento de puertas automáticas de garaje, sacacorchos, regulación de altura de los trípodes, movimiento de estanterías móviles empleadas en archivos, farmacias o bibliotecas, cerraduras..</a:t>
            </a:r>
            <a:endParaRPr lang="en-US" sz="2000"/>
          </a:p>
        </p:txBody>
      </p:sp>
    </p:spTree>
    <p:extLst>
      <p:ext uri="{BB962C8B-B14F-4D97-AF65-F5344CB8AC3E}">
        <p14:creationId xmlns:p14="http://schemas.microsoft.com/office/powerpoint/2010/main" val="383886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POLEA SIMPLE</a:t>
            </a:r>
            <a:endParaRPr lang="en-US" dirty="0"/>
          </a:p>
        </p:txBody>
      </p:sp>
      <p:sp>
        <p:nvSpPr>
          <p:cNvPr id="3" name="Marcador de contenido 2"/>
          <p:cNvSpPr>
            <a:spLocks noGrp="1"/>
          </p:cNvSpPr>
          <p:nvPr>
            <p:ph idx="1"/>
          </p:nvPr>
        </p:nvSpPr>
        <p:spPr/>
        <p:txBody>
          <a:bodyPr/>
          <a:lstStyle/>
          <a:p>
            <a:r>
              <a:rPr lang="es-CO" dirty="0"/>
              <a:t>Tal como indica la figura inferior necesitamos una fuerza de 100 N para levantar los 100 N de peso.</a:t>
            </a:r>
          </a:p>
          <a:p>
            <a:endParaRPr lang="en-US" dirty="0"/>
          </a:p>
        </p:txBody>
      </p:sp>
      <p:pic>
        <p:nvPicPr>
          <p:cNvPr id="4" name="Imagen 3"/>
          <p:cNvPicPr>
            <a:picLocks noChangeAspect="1"/>
          </p:cNvPicPr>
          <p:nvPr/>
        </p:nvPicPr>
        <p:blipFill rotWithShape="1">
          <a:blip r:embed="rId2"/>
          <a:srcRect l="15329" t="21377" r="66445" b="37238"/>
          <a:stretch/>
        </p:blipFill>
        <p:spPr>
          <a:xfrm>
            <a:off x="3886776" y="2758498"/>
            <a:ext cx="3124201" cy="3848354"/>
          </a:xfrm>
          <a:prstGeom prst="rect">
            <a:avLst/>
          </a:prstGeom>
        </p:spPr>
      </p:pic>
    </p:spTree>
    <p:extLst>
      <p:ext uri="{BB962C8B-B14F-4D97-AF65-F5344CB8AC3E}">
        <p14:creationId xmlns:p14="http://schemas.microsoft.com/office/powerpoint/2010/main" val="5679972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RELACION CREMALLERA</a:t>
            </a:r>
            <a:endParaRPr lang="en-US" dirty="0"/>
          </a:p>
        </p:txBody>
      </p:sp>
      <p:sp>
        <p:nvSpPr>
          <p:cNvPr id="3" name="Marcador de contenido 2"/>
          <p:cNvSpPr>
            <a:spLocks noGrp="1"/>
          </p:cNvSpPr>
          <p:nvPr>
            <p:ph idx="1"/>
          </p:nvPr>
        </p:nvSpPr>
        <p:spPr>
          <a:xfrm>
            <a:off x="441037" y="2361334"/>
            <a:ext cx="10515600" cy="4351338"/>
          </a:xfrm>
        </p:spPr>
        <p:txBody>
          <a:bodyPr/>
          <a:lstStyle/>
          <a:p>
            <a:r>
              <a:rPr lang="es-CO" dirty="0"/>
              <a:t>La relación entre la </a:t>
            </a:r>
            <a:r>
              <a:rPr lang="es-CO" i="1" dirty="0"/>
              <a:t>velocidad de giro del piñón</a:t>
            </a:r>
            <a:r>
              <a:rPr lang="es-CO" dirty="0"/>
              <a:t> (</a:t>
            </a:r>
            <a:r>
              <a:rPr lang="es-CO" b="1" dirty="0"/>
              <a:t>N</a:t>
            </a:r>
            <a:r>
              <a:rPr lang="es-CO" dirty="0"/>
              <a:t>) y la </a:t>
            </a:r>
            <a:r>
              <a:rPr lang="es-CO" i="1" dirty="0"/>
              <a:t>velocidad lineal de la cremallera</a:t>
            </a:r>
            <a:r>
              <a:rPr lang="es-CO" dirty="0"/>
              <a:t> (</a:t>
            </a:r>
            <a:r>
              <a:rPr lang="es-CO" b="1" dirty="0"/>
              <a:t>V</a:t>
            </a:r>
            <a:r>
              <a:rPr lang="es-CO" dirty="0"/>
              <a:t>) depende de dos factores: el número de dientes del piñón (</a:t>
            </a:r>
            <a:r>
              <a:rPr lang="es-CO" b="1" dirty="0"/>
              <a:t>Z</a:t>
            </a:r>
            <a:r>
              <a:rPr lang="es-CO" dirty="0"/>
              <a:t>) y el número de </a:t>
            </a:r>
            <a:r>
              <a:rPr lang="es-CO" i="1" dirty="0"/>
              <a:t>dientes por centímetro</a:t>
            </a:r>
            <a:r>
              <a:rPr lang="es-CO" dirty="0"/>
              <a:t> de la cremallera (</a:t>
            </a:r>
            <a:r>
              <a:rPr lang="es-CO" b="1" dirty="0"/>
              <a:t>n</a:t>
            </a:r>
            <a:r>
              <a:rPr lang="es-CO" dirty="0"/>
              <a:t>).</a:t>
            </a:r>
          </a:p>
          <a:p>
            <a:endParaRPr lang="es-CO" dirty="0"/>
          </a:p>
          <a:p>
            <a:r>
              <a:rPr lang="en-US" b="1" i="1" dirty="0"/>
              <a:t>d=z/n</a:t>
            </a:r>
            <a:endParaRPr lang="en-US" b="1" dirty="0"/>
          </a:p>
          <a:p>
            <a:r>
              <a:rPr lang="en-US" b="1" i="1" dirty="0"/>
              <a:t>V=N·(z/n)</a:t>
            </a:r>
            <a:endParaRPr lang="en-US" b="1" dirty="0"/>
          </a:p>
          <a:p>
            <a:endParaRPr lang="en-US" dirty="0"/>
          </a:p>
        </p:txBody>
      </p:sp>
      <p:pic>
        <p:nvPicPr>
          <p:cNvPr id="3074" name="Picture 2" descr="Mecanismo cremallera-piñó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6225" y="4029940"/>
            <a:ext cx="3705225" cy="118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51364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EJEMPLO</a:t>
            </a:r>
            <a:endParaRPr lang="en-US" dirty="0"/>
          </a:p>
        </p:txBody>
      </p:sp>
      <p:sp>
        <p:nvSpPr>
          <p:cNvPr id="3" name="Marcador de contenido 2"/>
          <p:cNvSpPr>
            <a:spLocks noGrp="1"/>
          </p:cNvSpPr>
          <p:nvPr>
            <p:ph idx="1"/>
          </p:nvPr>
        </p:nvSpPr>
        <p:spPr/>
        <p:txBody>
          <a:bodyPr/>
          <a:lstStyle/>
          <a:p>
            <a:r>
              <a:rPr lang="es-CO" dirty="0"/>
              <a:t>si tenemos un piñón de </a:t>
            </a:r>
            <a:r>
              <a:rPr lang="es-CO" b="1" i="1" dirty="0"/>
              <a:t>8 dientes</a:t>
            </a:r>
            <a:r>
              <a:rPr lang="es-CO" dirty="0"/>
              <a:t> que gira a </a:t>
            </a:r>
            <a:r>
              <a:rPr lang="es-CO" b="1" i="1" dirty="0"/>
              <a:t>120 r.p.m.</a:t>
            </a:r>
            <a:r>
              <a:rPr lang="es-CO" dirty="0"/>
              <a:t> y una cremallera que tiene </a:t>
            </a:r>
            <a:r>
              <a:rPr lang="es-CO" b="1" i="1" dirty="0"/>
              <a:t>4 dientes por centímetro</a:t>
            </a:r>
            <a:r>
              <a:rPr lang="es-CO" dirty="0"/>
              <a:t>, el desplazamiento de la cremallera por cada vuelta del piñón será:</a:t>
            </a:r>
            <a:endParaRPr lang="en-US" b="1" i="1" dirty="0"/>
          </a:p>
          <a:p>
            <a:pPr marL="0" indent="0">
              <a:buNone/>
            </a:pPr>
            <a:r>
              <a:rPr lang="en-US" b="1" i="1" dirty="0"/>
              <a:t> d=z/n</a:t>
            </a:r>
            <a:r>
              <a:rPr lang="en-US" b="1" dirty="0"/>
              <a:t>=8/4= </a:t>
            </a:r>
            <a:r>
              <a:rPr lang="en-US" b="1" i="1" dirty="0"/>
              <a:t>2</a:t>
            </a:r>
            <a:r>
              <a:rPr lang="en-US" i="1" dirty="0"/>
              <a:t> cm</a:t>
            </a:r>
            <a:r>
              <a:rPr lang="en-US" dirty="0"/>
              <a:t>.</a:t>
            </a:r>
            <a:endParaRPr lang="es-CO" dirty="0"/>
          </a:p>
          <a:p>
            <a:pPr marL="0" indent="0">
              <a:buNone/>
            </a:pPr>
            <a:r>
              <a:rPr lang="es-CO" dirty="0"/>
              <a:t>y la velocidad de avance (o retroceso) de la cremallera será:</a:t>
            </a:r>
          </a:p>
          <a:p>
            <a:pPr marL="0" indent="0">
              <a:buNone/>
            </a:pPr>
            <a:r>
              <a:rPr lang="es-CO" b="1" dirty="0"/>
              <a:t>V=120·(8/4)=240</a:t>
            </a:r>
            <a:r>
              <a:rPr lang="es-CO" dirty="0"/>
              <a:t> cm por minuto, es decir, avanzará </a:t>
            </a:r>
            <a:r>
              <a:rPr lang="es-CO" i="1" dirty="0"/>
              <a:t>4 cm por segundo.</a:t>
            </a:r>
            <a:br>
              <a:rPr lang="es-CO" dirty="0"/>
            </a:br>
            <a:endParaRPr lang="en-US" dirty="0"/>
          </a:p>
        </p:txBody>
      </p:sp>
      <p:pic>
        <p:nvPicPr>
          <p:cNvPr id="4098" name="Picture 2" descr="Ejemplo cremallera piñó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500" y="4873625"/>
            <a:ext cx="3429000" cy="143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4059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CALCULO AVANCE</a:t>
            </a:r>
            <a:endParaRPr lang="en-US" dirty="0"/>
          </a:p>
        </p:txBody>
      </p:sp>
      <p:sp>
        <p:nvSpPr>
          <p:cNvPr id="3" name="Marcador de contenido 2"/>
          <p:cNvSpPr>
            <a:spLocks noGrp="1"/>
          </p:cNvSpPr>
          <p:nvPr>
            <p:ph idx="1"/>
          </p:nvPr>
        </p:nvSpPr>
        <p:spPr>
          <a:xfrm>
            <a:off x="838200" y="1825625"/>
            <a:ext cx="10515600" cy="4351338"/>
          </a:xfrm>
        </p:spPr>
        <p:txBody>
          <a:bodyPr/>
          <a:lstStyle/>
          <a:p>
            <a:r>
              <a:rPr lang="es-CO" dirty="0"/>
              <a:t>Otra forma muy útil de realizar estos cálculos es empleando factores de conversión. En el ejemplo anterior haríamos lo siguiente para calcular lo que avanza por vuelta la cremallera:</a:t>
            </a:r>
          </a:p>
          <a:p>
            <a:endParaRPr lang="es-CO" dirty="0"/>
          </a:p>
          <a:p>
            <a:endParaRPr lang="es-CO" dirty="0"/>
          </a:p>
          <a:p>
            <a:endParaRPr lang="es-CO" dirty="0"/>
          </a:p>
          <a:p>
            <a:pPr marL="0" indent="0">
              <a:buNone/>
            </a:pPr>
            <a:r>
              <a:rPr lang="es-CO" dirty="0"/>
              <a:t>Para calcular la velocidad de avance:</a:t>
            </a:r>
            <a:endParaRPr lang="en-US" dirty="0"/>
          </a:p>
        </p:txBody>
      </p:sp>
      <p:pic>
        <p:nvPicPr>
          <p:cNvPr id="5122" name="Picture 2" descr="Ejemplo con factores de conver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6682" y="3143827"/>
            <a:ext cx="32766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Ejemplo de factor de conversió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4440" y="4401994"/>
            <a:ext cx="3076575" cy="1009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0398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b="1" dirty="0"/>
              <a:t>Engranes cónicos</a:t>
            </a:r>
          </a:p>
        </p:txBody>
      </p:sp>
      <p:pic>
        <p:nvPicPr>
          <p:cNvPr id="29698" name="Picture 2" descr="http://1.bp.blogspot.com/_AgvEBNNtO3g/TFtvcMLnjXI/AAAAAAAAAHw/JQUiubbn3BQ/s1600/A4bevelg.jpg"/>
          <p:cNvPicPr>
            <a:picLocks noChangeAspect="1" noChangeArrowheads="1"/>
          </p:cNvPicPr>
          <p:nvPr/>
        </p:nvPicPr>
        <p:blipFill>
          <a:blip r:embed="rId2"/>
          <a:srcRect/>
          <a:stretch>
            <a:fillRect/>
          </a:stretch>
        </p:blipFill>
        <p:spPr bwMode="auto">
          <a:xfrm>
            <a:off x="2095472" y="1857364"/>
            <a:ext cx="2928958" cy="3571900"/>
          </a:xfrm>
          <a:prstGeom prst="rect">
            <a:avLst/>
          </a:prstGeom>
          <a:ln>
            <a:noFill/>
          </a:ln>
          <a:effectLst>
            <a:outerShdw blurRad="190500" algn="tl" rotWithShape="0">
              <a:srgbClr val="000000">
                <a:alpha val="70000"/>
              </a:srgbClr>
            </a:outerShdw>
          </a:effectLst>
        </p:spPr>
      </p:pic>
      <p:cxnSp>
        <p:nvCxnSpPr>
          <p:cNvPr id="7" name="6 Conector recto de flecha"/>
          <p:cNvCxnSpPr/>
          <p:nvPr/>
        </p:nvCxnSpPr>
        <p:spPr>
          <a:xfrm flipV="1">
            <a:off x="5167306" y="2571745"/>
            <a:ext cx="1785950" cy="12579"/>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8" name="7 Rectángulo redondeado"/>
          <p:cNvSpPr/>
          <p:nvPr/>
        </p:nvSpPr>
        <p:spPr>
          <a:xfrm>
            <a:off x="6953256" y="1857364"/>
            <a:ext cx="2428892" cy="142876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just"/>
            <a:r>
              <a:rPr lang="es-CO" dirty="0"/>
              <a:t>Se utilizan cuando queremos transmitir movimiento o potencia entre dos ejes que se cortan.</a:t>
            </a:r>
          </a:p>
        </p:txBody>
      </p:sp>
      <p:cxnSp>
        <p:nvCxnSpPr>
          <p:cNvPr id="10" name="9 Conector recto de flecha"/>
          <p:cNvCxnSpPr/>
          <p:nvPr/>
        </p:nvCxnSpPr>
        <p:spPr>
          <a:xfrm flipV="1">
            <a:off x="5167306" y="4429133"/>
            <a:ext cx="1785950" cy="12579"/>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1" name="10 Rectángulo redondeado"/>
          <p:cNvSpPr/>
          <p:nvPr/>
        </p:nvSpPr>
        <p:spPr>
          <a:xfrm>
            <a:off x="6953256" y="3714752"/>
            <a:ext cx="2428892" cy="142876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just"/>
            <a:r>
              <a:rPr lang="es-CO" dirty="0"/>
              <a:t>Permiten que los ejes trabajen a cualquier ángulo, pero el mas común es de 90°.</a:t>
            </a:r>
          </a:p>
        </p:txBody>
      </p:sp>
    </p:spTree>
    <p:extLst>
      <p:ext uri="{BB962C8B-B14F-4D97-AF65-F5344CB8AC3E}">
        <p14:creationId xmlns:p14="http://schemas.microsoft.com/office/powerpoint/2010/main" val="438932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3" name="Picture 3"/>
          <p:cNvPicPr>
            <a:picLocks noChangeAspect="1" noChangeArrowheads="1"/>
          </p:cNvPicPr>
          <p:nvPr/>
        </p:nvPicPr>
        <p:blipFill>
          <a:blip r:embed="rId2"/>
          <a:srcRect/>
          <a:stretch>
            <a:fillRect/>
          </a:stretch>
        </p:blipFill>
        <p:spPr bwMode="auto">
          <a:xfrm>
            <a:off x="3719736" y="980728"/>
            <a:ext cx="4569794" cy="4891422"/>
          </a:xfrm>
          <a:prstGeom prst="rect">
            <a:avLst/>
          </a:prstGeom>
          <a:noFill/>
          <a:ln w="9525">
            <a:noFill/>
            <a:miter lim="800000"/>
            <a:headEnd/>
            <a:tailEnd/>
          </a:ln>
          <a:effectLst/>
        </p:spPr>
      </p:pic>
    </p:spTree>
    <p:extLst>
      <p:ext uri="{BB962C8B-B14F-4D97-AF65-F5344CB8AC3E}">
        <p14:creationId xmlns:p14="http://schemas.microsoft.com/office/powerpoint/2010/main" val="18001212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srcRect/>
          <a:stretch>
            <a:fillRect/>
          </a:stretch>
        </p:blipFill>
        <p:spPr bwMode="auto">
          <a:xfrm>
            <a:off x="2809852" y="714356"/>
            <a:ext cx="6786610" cy="5312319"/>
          </a:xfrm>
          <a:prstGeom prst="rect">
            <a:avLst/>
          </a:prstGeom>
          <a:noFill/>
          <a:ln w="9525">
            <a:noFill/>
            <a:miter lim="800000"/>
            <a:headEnd/>
            <a:tailEnd/>
          </a:ln>
          <a:effectLst/>
        </p:spPr>
      </p:pic>
    </p:spTree>
    <p:extLst>
      <p:ext uri="{BB962C8B-B14F-4D97-AF65-F5344CB8AC3E}">
        <p14:creationId xmlns:p14="http://schemas.microsoft.com/office/powerpoint/2010/main" val="407968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sz="4000" b="1" dirty="0"/>
              <a:t>Tipos de engranajes cónicos</a:t>
            </a:r>
            <a:br>
              <a:rPr lang="es-CO" b="1" dirty="0"/>
            </a:br>
            <a:endParaRPr lang="es-CO" dirty="0"/>
          </a:p>
        </p:txBody>
      </p:sp>
      <p:sp>
        <p:nvSpPr>
          <p:cNvPr id="4" name="3 Rectángulo"/>
          <p:cNvSpPr/>
          <p:nvPr/>
        </p:nvSpPr>
        <p:spPr>
          <a:xfrm>
            <a:off x="2238348" y="1000109"/>
            <a:ext cx="7286676" cy="646331"/>
          </a:xfrm>
          <a:prstGeom prst="rect">
            <a:avLst/>
          </a:prstGeom>
        </p:spPr>
        <p:txBody>
          <a:bodyPr wrap="square">
            <a:spAutoFit/>
          </a:bodyPr>
          <a:lstStyle/>
          <a:p>
            <a:pPr algn="just"/>
            <a:r>
              <a:rPr lang="es-CO" dirty="0"/>
              <a:t>Los engranajes cónicos se clasifican en diferentes tipos de acuerdo a la geometría:</a:t>
            </a:r>
          </a:p>
        </p:txBody>
      </p:sp>
      <p:graphicFrame>
        <p:nvGraphicFramePr>
          <p:cNvPr id="5" name="4 Diagrama"/>
          <p:cNvGraphicFramePr/>
          <p:nvPr/>
        </p:nvGraphicFramePr>
        <p:xfrm>
          <a:off x="3024166" y="1928802"/>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506023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024034" y="428604"/>
            <a:ext cx="8229600" cy="814406"/>
          </a:xfrm>
        </p:spPr>
        <p:txBody>
          <a:bodyPr/>
          <a:lstStyle/>
          <a:p>
            <a:r>
              <a:rPr lang="es-CO" sz="4000" b="1" dirty="0"/>
              <a:t>Engranajes cónicos rectos</a:t>
            </a:r>
            <a:endParaRPr lang="es-CO" sz="4000" dirty="0"/>
          </a:p>
        </p:txBody>
      </p:sp>
      <p:sp>
        <p:nvSpPr>
          <p:cNvPr id="4" name="3 Rectángulo"/>
          <p:cNvSpPr/>
          <p:nvPr/>
        </p:nvSpPr>
        <p:spPr>
          <a:xfrm>
            <a:off x="3952860" y="1857364"/>
            <a:ext cx="3786214"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es-CO" dirty="0"/>
              <a:t>Tienen una superficie cónica dentada y los dientes son rectos y apuntan hacia el centro.</a:t>
            </a:r>
          </a:p>
        </p:txBody>
      </p:sp>
      <p:pic>
        <p:nvPicPr>
          <p:cNvPr id="6" name="Picture 2" descr="http://www.engranajesjuaristi.com/images/productos/engranajes-conicos-rectos-2.jpg"/>
          <p:cNvPicPr>
            <a:picLocks noChangeAspect="1" noChangeArrowheads="1"/>
          </p:cNvPicPr>
          <p:nvPr/>
        </p:nvPicPr>
        <p:blipFill>
          <a:blip r:embed="rId2"/>
          <a:srcRect/>
          <a:stretch>
            <a:fillRect/>
          </a:stretch>
        </p:blipFill>
        <p:spPr bwMode="auto">
          <a:xfrm>
            <a:off x="3738547" y="3000372"/>
            <a:ext cx="4848213" cy="3096102"/>
          </a:xfrm>
          <a:prstGeom prst="rect">
            <a:avLst/>
          </a:prstGeom>
          <a:noFill/>
        </p:spPr>
      </p:pic>
    </p:spTree>
    <p:extLst>
      <p:ext uri="{BB962C8B-B14F-4D97-AF65-F5344CB8AC3E}">
        <p14:creationId xmlns:p14="http://schemas.microsoft.com/office/powerpoint/2010/main" val="3910961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881158" y="1428736"/>
            <a:ext cx="8229600" cy="714380"/>
          </a:xfrm>
        </p:spPr>
        <p:txBody>
          <a:bodyPr>
            <a:normAutofit fontScale="90000"/>
          </a:bodyPr>
          <a:lstStyle/>
          <a:p>
            <a:pPr lvl="0"/>
            <a:br>
              <a:rPr lang="es-CO" sz="4000" b="1" dirty="0"/>
            </a:br>
            <a:br>
              <a:rPr lang="es-CO" sz="4000" b="1" dirty="0"/>
            </a:br>
            <a:br>
              <a:rPr lang="es-CO" sz="4000" b="1" dirty="0"/>
            </a:br>
            <a:br>
              <a:rPr lang="es-CO" sz="4000" b="1" dirty="0"/>
            </a:br>
            <a:br>
              <a:rPr lang="es-CO" sz="4000" b="1" dirty="0"/>
            </a:br>
            <a:br>
              <a:rPr lang="es-CO" sz="4000" b="1" dirty="0"/>
            </a:br>
            <a:br>
              <a:rPr lang="es-CO" sz="4000" b="1" dirty="0"/>
            </a:br>
            <a:br>
              <a:rPr lang="es-CO" sz="4000" b="1" dirty="0"/>
            </a:br>
            <a:r>
              <a:rPr lang="es-CO" sz="4000" b="1" dirty="0"/>
              <a:t>Engranajes cónicos espirales</a:t>
            </a:r>
            <a:br>
              <a:rPr lang="es-CO" dirty="0"/>
            </a:br>
            <a:endParaRPr lang="es-CO" dirty="0"/>
          </a:p>
        </p:txBody>
      </p:sp>
      <p:sp>
        <p:nvSpPr>
          <p:cNvPr id="5" name="4 Rectángulo"/>
          <p:cNvSpPr/>
          <p:nvPr/>
        </p:nvSpPr>
        <p:spPr>
          <a:xfrm>
            <a:off x="3809984" y="1785926"/>
            <a:ext cx="4286280"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es-CO" dirty="0"/>
              <a:t>Con los dientes curvados en un ángulo que permite el contacto del diente debe ser gradual y suave.</a:t>
            </a:r>
          </a:p>
        </p:txBody>
      </p:sp>
      <p:pic>
        <p:nvPicPr>
          <p:cNvPr id="7" name="Picture 2" descr="http://www.engranajesjuaristi.com/images/productos/engranajes-conicos-rectos-3.jpg"/>
          <p:cNvPicPr>
            <a:picLocks noChangeAspect="1" noChangeArrowheads="1"/>
          </p:cNvPicPr>
          <p:nvPr/>
        </p:nvPicPr>
        <p:blipFill>
          <a:blip r:embed="rId2"/>
          <a:srcRect/>
          <a:stretch>
            <a:fillRect/>
          </a:stretch>
        </p:blipFill>
        <p:spPr bwMode="auto">
          <a:xfrm>
            <a:off x="3452794" y="3071811"/>
            <a:ext cx="4786346" cy="3056593"/>
          </a:xfrm>
          <a:prstGeom prst="rect">
            <a:avLst/>
          </a:prstGeom>
          <a:noFill/>
        </p:spPr>
      </p:pic>
    </p:spTree>
    <p:extLst>
      <p:ext uri="{BB962C8B-B14F-4D97-AF65-F5344CB8AC3E}">
        <p14:creationId xmlns:p14="http://schemas.microsoft.com/office/powerpoint/2010/main" val="29266769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sz="4000" b="1" dirty="0"/>
              <a:t>Engranajes cónicos </a:t>
            </a:r>
            <a:r>
              <a:rPr lang="es-CO" sz="4000" b="1" dirty="0" err="1"/>
              <a:t>hipoides</a:t>
            </a:r>
            <a:r>
              <a:rPr lang="es-CO" sz="4000" b="1" dirty="0"/>
              <a:t> </a:t>
            </a:r>
            <a:r>
              <a:rPr lang="es-CO" sz="4000" dirty="0"/>
              <a:t> </a:t>
            </a:r>
          </a:p>
        </p:txBody>
      </p:sp>
      <p:sp>
        <p:nvSpPr>
          <p:cNvPr id="4" name="3 Rectángulo"/>
          <p:cNvSpPr/>
          <p:nvPr/>
        </p:nvSpPr>
        <p:spPr>
          <a:xfrm>
            <a:off x="3738546" y="2019595"/>
            <a:ext cx="4429156"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es-CO" dirty="0"/>
              <a:t>formados por un piñón reductor de pocos dientes y una rueda de muchos dientes. </a:t>
            </a:r>
          </a:p>
        </p:txBody>
      </p:sp>
      <p:pic>
        <p:nvPicPr>
          <p:cNvPr id="47108" name="Picture 4" descr="http://upload.wikimedia.org/wikipedia/commons/thumb/3/3f/EngranajeConicoHelicoidal.JPG/150px-EngranajeConicoHelicoidal.JPG"/>
          <p:cNvPicPr>
            <a:picLocks noChangeAspect="1" noChangeArrowheads="1"/>
          </p:cNvPicPr>
          <p:nvPr/>
        </p:nvPicPr>
        <p:blipFill>
          <a:blip r:embed="rId2"/>
          <a:srcRect/>
          <a:stretch>
            <a:fillRect/>
          </a:stretch>
        </p:blipFill>
        <p:spPr bwMode="auto">
          <a:xfrm>
            <a:off x="4595802" y="3500438"/>
            <a:ext cx="2714644" cy="200883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71379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POLEA FIJA</a:t>
            </a:r>
            <a:endParaRPr lang="en-US" dirty="0"/>
          </a:p>
        </p:txBody>
      </p:sp>
      <p:sp>
        <p:nvSpPr>
          <p:cNvPr id="3" name="Marcador de contenido 2"/>
          <p:cNvSpPr>
            <a:spLocks noGrp="1"/>
          </p:cNvSpPr>
          <p:nvPr>
            <p:ph idx="1"/>
          </p:nvPr>
        </p:nvSpPr>
        <p:spPr/>
        <p:txBody>
          <a:bodyPr/>
          <a:lstStyle/>
          <a:p>
            <a:r>
              <a:rPr lang="es-CO" dirty="0"/>
              <a:t>Por tanto, la </a:t>
            </a:r>
            <a:r>
              <a:rPr lang="es-CO" b="1" dirty="0"/>
              <a:t>polea fija de cable</a:t>
            </a:r>
            <a:r>
              <a:rPr lang="es-CO" dirty="0"/>
              <a:t> se emplea para reducir el rozamiento de la cuerda en los cambios de dirección y la encontramos bajo la forma de </a:t>
            </a:r>
            <a:r>
              <a:rPr lang="es-CO" i="1" dirty="0"/>
              <a:t>polea</a:t>
            </a:r>
            <a:r>
              <a:rPr lang="es-CO" dirty="0"/>
              <a:t> simple </a:t>
            </a:r>
            <a:r>
              <a:rPr lang="es-CO" i="1" dirty="0"/>
              <a:t>de cable</a:t>
            </a:r>
            <a:r>
              <a:rPr lang="es-CO" dirty="0"/>
              <a:t> en mecanismos para el </a:t>
            </a:r>
            <a:r>
              <a:rPr lang="es-CO" i="1" dirty="0"/>
              <a:t>accionamiento de puertas automáticas, sistemas de elevación de cristales de automóviles, ascensores, tendales, poleas de elevación de cargas</a:t>
            </a:r>
            <a:r>
              <a:rPr lang="es-CO" dirty="0"/>
              <a:t>... y bajo la forma de </a:t>
            </a:r>
            <a:r>
              <a:rPr lang="es-CO" i="1" dirty="0"/>
              <a:t>polea de</a:t>
            </a:r>
            <a:r>
              <a:rPr lang="es-CO" dirty="0"/>
              <a:t> gancho en los sistemas de </a:t>
            </a:r>
            <a:r>
              <a:rPr lang="es-CO" i="1" dirty="0"/>
              <a:t>elevación de cargas</a:t>
            </a:r>
            <a:r>
              <a:rPr lang="es-CO" dirty="0"/>
              <a:t>, bien aisladas o en combinación con </a:t>
            </a:r>
            <a:r>
              <a:rPr lang="es-CO" i="1" dirty="0"/>
              <a:t>poleas</a:t>
            </a:r>
            <a:r>
              <a:rPr lang="es-CO" dirty="0"/>
              <a:t> móviles formando polipastos.</a:t>
            </a:r>
            <a:endParaRPr lang="en-US" dirty="0"/>
          </a:p>
        </p:txBody>
      </p:sp>
      <p:pic>
        <p:nvPicPr>
          <p:cNvPr id="5122" name="Picture 2" descr="Pozo de agu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4048" y="4133850"/>
            <a:ext cx="2533650" cy="2724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84525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738282" y="214290"/>
            <a:ext cx="8686800" cy="1600200"/>
          </a:xfrm>
        </p:spPr>
        <p:txBody>
          <a:bodyPr/>
          <a:lstStyle/>
          <a:p>
            <a:r>
              <a:rPr lang="es-CO" sz="5200" b="1" dirty="0"/>
              <a:t>Engranes de tornillo sinfín</a:t>
            </a:r>
          </a:p>
        </p:txBody>
      </p:sp>
      <p:pic>
        <p:nvPicPr>
          <p:cNvPr id="32770" name="Picture 2" descr="http://www.irvinsystems.com/wp-content/uploads/2010/02/tornillo-sin-fin.jpeg"/>
          <p:cNvPicPr>
            <a:picLocks noChangeAspect="1" noChangeArrowheads="1"/>
          </p:cNvPicPr>
          <p:nvPr/>
        </p:nvPicPr>
        <p:blipFill>
          <a:blip r:embed="rId2" cstate="print"/>
          <a:srcRect/>
          <a:stretch>
            <a:fillRect/>
          </a:stretch>
        </p:blipFill>
        <p:spPr bwMode="auto">
          <a:xfrm>
            <a:off x="6596066" y="2500307"/>
            <a:ext cx="3514708" cy="2636031"/>
          </a:xfrm>
          <a:prstGeom prst="rect">
            <a:avLst/>
          </a:prstGeom>
          <a:ln>
            <a:noFill/>
          </a:ln>
          <a:effectLst>
            <a:softEdge rad="112500"/>
          </a:effectLst>
        </p:spPr>
      </p:pic>
      <p:cxnSp>
        <p:nvCxnSpPr>
          <p:cNvPr id="6" name="5 Conector recto de flecha"/>
          <p:cNvCxnSpPr/>
          <p:nvPr/>
        </p:nvCxnSpPr>
        <p:spPr>
          <a:xfrm rot="10800000">
            <a:off x="5310182" y="3857628"/>
            <a:ext cx="1357322" cy="1588"/>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8" name="7 Rectángulo redondeado"/>
          <p:cNvSpPr/>
          <p:nvPr/>
        </p:nvSpPr>
        <p:spPr>
          <a:xfrm>
            <a:off x="2524100" y="3286124"/>
            <a:ext cx="2714644" cy="1143008"/>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just"/>
            <a:r>
              <a:rPr lang="es-CO" sz="1400" dirty="0">
                <a:solidFill>
                  <a:schemeClr val="tx1"/>
                </a:solidFill>
              </a:rPr>
              <a:t>Se utiliza en la transmisión del movimiento entre dos árboles que se cruzan sin cortarse, formando un ángulo de 90º. </a:t>
            </a:r>
          </a:p>
        </p:txBody>
      </p:sp>
    </p:spTree>
    <p:extLst>
      <p:ext uri="{BB962C8B-B14F-4D97-AF65-F5344CB8AC3E}">
        <p14:creationId xmlns:p14="http://schemas.microsoft.com/office/powerpoint/2010/main" val="30626372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4" name="Picture 4" descr="http://www.portaleso.com/portaleso/trabajos/tecnologia/mecanica/elementos_de_maquinas/sin%20fin.jpg"/>
          <p:cNvPicPr>
            <a:picLocks noChangeAspect="1" noChangeArrowheads="1"/>
          </p:cNvPicPr>
          <p:nvPr/>
        </p:nvPicPr>
        <p:blipFill>
          <a:blip r:embed="rId2"/>
          <a:srcRect/>
          <a:stretch>
            <a:fillRect/>
          </a:stretch>
        </p:blipFill>
        <p:spPr bwMode="auto">
          <a:xfrm>
            <a:off x="2381225" y="1643050"/>
            <a:ext cx="3484835" cy="3000396"/>
          </a:xfrm>
          <a:prstGeom prst="rect">
            <a:avLst/>
          </a:prstGeom>
          <a:noFill/>
        </p:spPr>
      </p:pic>
      <p:cxnSp>
        <p:nvCxnSpPr>
          <p:cNvPr id="7" name="6 Conector recto de flecha"/>
          <p:cNvCxnSpPr/>
          <p:nvPr/>
        </p:nvCxnSpPr>
        <p:spPr>
          <a:xfrm rot="5400000">
            <a:off x="3559157" y="1393017"/>
            <a:ext cx="500860" cy="79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10" name="9 Conector recto de flecha"/>
          <p:cNvCxnSpPr/>
          <p:nvPr/>
        </p:nvCxnSpPr>
        <p:spPr>
          <a:xfrm>
            <a:off x="3809984" y="1142984"/>
            <a:ext cx="3214710" cy="1588"/>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12" name="11 Rectángulo redondeado"/>
          <p:cNvSpPr/>
          <p:nvPr/>
        </p:nvSpPr>
        <p:spPr>
          <a:xfrm>
            <a:off x="7024694" y="571480"/>
            <a:ext cx="1571636" cy="114300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s-CO" dirty="0"/>
              <a:t>Actúa como elemento de salida (o conducido).</a:t>
            </a:r>
          </a:p>
        </p:txBody>
      </p:sp>
      <p:cxnSp>
        <p:nvCxnSpPr>
          <p:cNvPr id="20" name="19 Conector recto de flecha"/>
          <p:cNvCxnSpPr/>
          <p:nvPr/>
        </p:nvCxnSpPr>
        <p:spPr>
          <a:xfrm rot="5400000" flipH="1" flipV="1">
            <a:off x="3525026" y="4928404"/>
            <a:ext cx="571504" cy="1588"/>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1" name="20 Conector recto de flecha"/>
          <p:cNvCxnSpPr/>
          <p:nvPr/>
        </p:nvCxnSpPr>
        <p:spPr>
          <a:xfrm>
            <a:off x="3809984" y="5214950"/>
            <a:ext cx="3214710" cy="1588"/>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23" name="22 Rectángulo redondeado"/>
          <p:cNvSpPr/>
          <p:nvPr/>
        </p:nvSpPr>
        <p:spPr>
          <a:xfrm>
            <a:off x="7024694" y="4643446"/>
            <a:ext cx="1571636" cy="121444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s-CO" dirty="0"/>
              <a:t>Actúa como elemento de entrada (o motriz). </a:t>
            </a:r>
          </a:p>
        </p:txBody>
      </p:sp>
    </p:spTree>
    <p:extLst>
      <p:ext uri="{BB962C8B-B14F-4D97-AF65-F5344CB8AC3E}">
        <p14:creationId xmlns:p14="http://schemas.microsoft.com/office/powerpoint/2010/main" val="29609806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1952596" y="357166"/>
            <a:ext cx="8072494" cy="923330"/>
          </a:xfrm>
          <a:prstGeom prst="rect">
            <a:avLst/>
          </a:prstGeom>
        </p:spPr>
        <p:txBody>
          <a:bodyPr wrap="square">
            <a:spAutoFit/>
          </a:bodyPr>
          <a:lstStyle/>
          <a:p>
            <a:r>
              <a:rPr lang="es-CO" dirty="0"/>
              <a:t>El </a:t>
            </a:r>
            <a:r>
              <a:rPr lang="es-CO" b="1" dirty="0"/>
              <a:t>tornillo</a:t>
            </a:r>
            <a:r>
              <a:rPr lang="es-CO" dirty="0"/>
              <a:t> es considerado una rueda dentada con un solo diente que ha sido tallado helicoidalmente (en forma de hélice). A partir de esta idea, se puede deducir la expresión que calcula la relación de transmisión:</a:t>
            </a:r>
          </a:p>
        </p:txBody>
      </p:sp>
      <p:pic>
        <p:nvPicPr>
          <p:cNvPr id="36866" name="Picture 2" descr="http://iesvillalbahervastecnologia.files.wordpress.com/2009/03/sbres-1237496127-2.gif?w=468&amp;h=50"/>
          <p:cNvPicPr>
            <a:picLocks noChangeAspect="1" noChangeArrowheads="1"/>
          </p:cNvPicPr>
          <p:nvPr/>
        </p:nvPicPr>
        <p:blipFill>
          <a:blip r:embed="rId2"/>
          <a:srcRect/>
          <a:stretch>
            <a:fillRect/>
          </a:stretch>
        </p:blipFill>
        <p:spPr bwMode="auto">
          <a:xfrm>
            <a:off x="5453058" y="1357298"/>
            <a:ext cx="816634" cy="785818"/>
          </a:xfrm>
          <a:prstGeom prst="rect">
            <a:avLst/>
          </a:prstGeom>
          <a:noFill/>
        </p:spPr>
      </p:pic>
      <p:sp>
        <p:nvSpPr>
          <p:cNvPr id="6" name="5 Rectángulo"/>
          <p:cNvSpPr/>
          <p:nvPr/>
        </p:nvSpPr>
        <p:spPr>
          <a:xfrm>
            <a:off x="1952596" y="2071678"/>
            <a:ext cx="8001056" cy="369332"/>
          </a:xfrm>
          <a:prstGeom prst="rect">
            <a:avLst/>
          </a:prstGeom>
        </p:spPr>
        <p:txBody>
          <a:bodyPr wrap="square">
            <a:spAutoFit/>
          </a:bodyPr>
          <a:lstStyle/>
          <a:p>
            <a:r>
              <a:rPr lang="es-CO" dirty="0"/>
              <a:t>donde Z representa el número de dientes del engranaje.</a:t>
            </a:r>
          </a:p>
        </p:txBody>
      </p:sp>
      <p:sp>
        <p:nvSpPr>
          <p:cNvPr id="7" name="6 Rectángulo"/>
          <p:cNvSpPr/>
          <p:nvPr/>
        </p:nvSpPr>
        <p:spPr>
          <a:xfrm>
            <a:off x="2024034" y="2571744"/>
            <a:ext cx="8001056" cy="1477328"/>
          </a:xfrm>
          <a:prstGeom prst="rect">
            <a:avLst/>
          </a:prstGeom>
        </p:spPr>
        <p:txBody>
          <a:bodyPr wrap="square">
            <a:spAutoFit/>
          </a:bodyPr>
          <a:lstStyle/>
          <a:p>
            <a:r>
              <a:rPr lang="es-CO" b="1" dirty="0"/>
              <a:t>Ejemplo: </a:t>
            </a:r>
          </a:p>
          <a:p>
            <a:endParaRPr lang="es-CO" b="1" dirty="0"/>
          </a:p>
          <a:p>
            <a:r>
              <a:rPr lang="es-CO" i="1" dirty="0"/>
              <a:t>Una</a:t>
            </a:r>
            <a:r>
              <a:rPr lang="es-CO" b="1" i="1" dirty="0"/>
              <a:t> </a:t>
            </a:r>
            <a:r>
              <a:rPr lang="es-CO" i="1" dirty="0"/>
              <a:t>rueda tiene 60 dientes. En este caso, el tornillo debe dar 60 vueltas para el engranaje complete una sola vuelta y, por lo tanto, la relación de transmisión del mecanismo es:</a:t>
            </a:r>
          </a:p>
        </p:txBody>
      </p:sp>
      <p:pic>
        <p:nvPicPr>
          <p:cNvPr id="36868" name="Picture 4" descr="http://iesvillalbahervastecnologia.files.wordpress.com/2009/03/sbres-1237496127-3.jpg?w=162&amp;h=138"/>
          <p:cNvPicPr>
            <a:picLocks noChangeAspect="1" noChangeArrowheads="1"/>
          </p:cNvPicPr>
          <p:nvPr/>
        </p:nvPicPr>
        <p:blipFill>
          <a:blip r:embed="rId3"/>
          <a:srcRect/>
          <a:stretch>
            <a:fillRect/>
          </a:stretch>
        </p:blipFill>
        <p:spPr bwMode="auto">
          <a:xfrm>
            <a:off x="6381752" y="3786191"/>
            <a:ext cx="3071834" cy="2616749"/>
          </a:xfrm>
          <a:prstGeom prst="rect">
            <a:avLst/>
          </a:prstGeom>
          <a:noFill/>
        </p:spPr>
      </p:pic>
      <p:pic>
        <p:nvPicPr>
          <p:cNvPr id="36870" name="Picture 6" descr="http://iesvillalbahervastecnologia.files.wordpress.com/2009/03/sbres-1237496127-4.gif?w=468&amp;h=50"/>
          <p:cNvPicPr>
            <a:picLocks noChangeAspect="1" noChangeArrowheads="1"/>
          </p:cNvPicPr>
          <p:nvPr/>
        </p:nvPicPr>
        <p:blipFill>
          <a:blip r:embed="rId4"/>
          <a:srcRect/>
          <a:stretch>
            <a:fillRect/>
          </a:stretch>
        </p:blipFill>
        <p:spPr bwMode="auto">
          <a:xfrm>
            <a:off x="3667108" y="4357694"/>
            <a:ext cx="1176626" cy="1000132"/>
          </a:xfrm>
          <a:prstGeom prst="rect">
            <a:avLst/>
          </a:prstGeom>
          <a:noFill/>
        </p:spPr>
      </p:pic>
    </p:spTree>
    <p:extLst>
      <p:ext uri="{BB962C8B-B14F-4D97-AF65-F5344CB8AC3E}">
        <p14:creationId xmlns:p14="http://schemas.microsoft.com/office/powerpoint/2010/main" val="18537321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9" name="Picture 3"/>
          <p:cNvPicPr>
            <a:picLocks noChangeAspect="1" noChangeArrowheads="1"/>
          </p:cNvPicPr>
          <p:nvPr/>
        </p:nvPicPr>
        <p:blipFill>
          <a:blip r:embed="rId2"/>
          <a:srcRect/>
          <a:stretch>
            <a:fillRect/>
          </a:stretch>
        </p:blipFill>
        <p:spPr bwMode="auto">
          <a:xfrm>
            <a:off x="3452795" y="928670"/>
            <a:ext cx="5059015" cy="4500594"/>
          </a:xfrm>
          <a:prstGeom prst="rect">
            <a:avLst/>
          </a:prstGeom>
          <a:noFill/>
          <a:ln w="9525">
            <a:noFill/>
            <a:miter lim="800000"/>
            <a:headEnd/>
            <a:tailEnd/>
          </a:ln>
          <a:effectLst/>
        </p:spPr>
      </p:pic>
    </p:spTree>
    <p:extLst>
      <p:ext uri="{BB962C8B-B14F-4D97-AF65-F5344CB8AC3E}">
        <p14:creationId xmlns:p14="http://schemas.microsoft.com/office/powerpoint/2010/main" val="26199059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1325563"/>
          </a:xfrm>
        </p:spPr>
        <p:txBody>
          <a:bodyPr/>
          <a:lstStyle/>
          <a:p>
            <a:r>
              <a:rPr lang="es-CO" dirty="0"/>
              <a:t>REDUCTORES</a:t>
            </a:r>
            <a:endParaRPr lang="en-US" dirty="0"/>
          </a:p>
        </p:txBody>
      </p:sp>
      <p:sp>
        <p:nvSpPr>
          <p:cNvPr id="3" name="Marcador de contenido 2"/>
          <p:cNvSpPr>
            <a:spLocks noGrp="1"/>
          </p:cNvSpPr>
          <p:nvPr>
            <p:ph idx="1"/>
          </p:nvPr>
        </p:nvSpPr>
        <p:spPr/>
        <p:txBody>
          <a:bodyPr/>
          <a:lstStyle/>
          <a:p>
            <a:endParaRPr lang="en-US"/>
          </a:p>
        </p:txBody>
      </p:sp>
      <p:pic>
        <p:nvPicPr>
          <p:cNvPr id="8194" name="Picture 2" descr="Resultado de imagen para tipos de reductores de velocid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5664" y="1880990"/>
            <a:ext cx="4205864" cy="4324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29940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PIÑON CADENA</a:t>
            </a:r>
            <a:endParaRPr lang="en-US" dirty="0"/>
          </a:p>
        </p:txBody>
      </p:sp>
      <p:sp>
        <p:nvSpPr>
          <p:cNvPr id="3" name="Marcador de contenido 2"/>
          <p:cNvSpPr>
            <a:spLocks noGrp="1"/>
          </p:cNvSpPr>
          <p:nvPr>
            <p:ph idx="1"/>
          </p:nvPr>
        </p:nvSpPr>
        <p:spPr/>
        <p:txBody>
          <a:bodyPr/>
          <a:lstStyle/>
          <a:p>
            <a:r>
              <a:rPr lang="es-CO" dirty="0"/>
              <a:t>Permite transmitir un movimiento giratorio entre dos ejes paralelos, pudiendo modificar la velocidad pero no el sentido de giro (no es posible hacer que un eje gire en sentido horario y el otro en el contrario).</a:t>
            </a:r>
            <a:endParaRPr lang="en-US" dirty="0"/>
          </a:p>
        </p:txBody>
      </p:sp>
      <p:pic>
        <p:nvPicPr>
          <p:cNvPr id="1026" name="Picture 2" descr="Cambio de velocidades de una bicicle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9802" y="3782580"/>
            <a:ext cx="3219450" cy="1657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4835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MULTIPLICADOR DE VELOCIDAD</a:t>
            </a:r>
            <a:endParaRPr lang="en-US" dirty="0"/>
          </a:p>
        </p:txBody>
      </p:sp>
      <p:sp>
        <p:nvSpPr>
          <p:cNvPr id="3" name="Marcador de contenido 2"/>
          <p:cNvSpPr>
            <a:spLocks noGrp="1"/>
          </p:cNvSpPr>
          <p:nvPr>
            <p:ph idx="1"/>
          </p:nvPr>
        </p:nvSpPr>
        <p:spPr/>
        <p:txBody>
          <a:bodyPr/>
          <a:lstStyle/>
          <a:p>
            <a:r>
              <a:rPr lang="es-CO" dirty="0"/>
              <a:t>Permite transmitir un movimiento giratorio entre dos ejes, pudiendo modificar las características de velocidad y sentido de giro. Los ejes pueden ser paralelos, coincidentes o cruzados.</a:t>
            </a:r>
          </a:p>
          <a:p>
            <a:r>
              <a:rPr lang="es-CO" dirty="0"/>
              <a:t>Este mecanismo se emplea como reductor de velocidad en la industria (máquinas herramientas, robótica, grúas...), en la mayoría de los electrodomésticos (vídeos, </a:t>
            </a:r>
            <a:r>
              <a:rPr lang="es-CO" dirty="0" err="1"/>
              <a:t>cassetes</a:t>
            </a:r>
            <a:r>
              <a:rPr lang="es-CO" dirty="0"/>
              <a:t>, tocadiscos, programadores de lavadora, máquinas de coser, batidoras, exprimidores...), en automoción (cajas de cambio de marchas, cuentakilómetros, regulación de inclinación de los asientos...), etc.</a:t>
            </a:r>
            <a:endParaRPr lang="en-US" dirty="0"/>
          </a:p>
        </p:txBody>
      </p:sp>
    </p:spTree>
    <p:extLst>
      <p:ext uri="{BB962C8B-B14F-4D97-AF65-F5344CB8AC3E}">
        <p14:creationId xmlns:p14="http://schemas.microsoft.com/office/powerpoint/2010/main" val="26798684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lstStyle/>
          <a:p>
            <a:endParaRPr lang="en-US"/>
          </a:p>
        </p:txBody>
      </p:sp>
      <p:pic>
        <p:nvPicPr>
          <p:cNvPr id="4" name="Imagen 3"/>
          <p:cNvPicPr>
            <a:picLocks noChangeAspect="1"/>
          </p:cNvPicPr>
          <p:nvPr/>
        </p:nvPicPr>
        <p:blipFill rotWithShape="1">
          <a:blip r:embed="rId2"/>
          <a:srcRect l="21641" t="27837" r="46640" b="44531"/>
          <a:stretch/>
        </p:blipFill>
        <p:spPr>
          <a:xfrm>
            <a:off x="1323974" y="1190623"/>
            <a:ext cx="9788721" cy="4629151"/>
          </a:xfrm>
          <a:prstGeom prst="rect">
            <a:avLst/>
          </a:prstGeom>
        </p:spPr>
      </p:pic>
    </p:spTree>
    <p:extLst>
      <p:ext uri="{BB962C8B-B14F-4D97-AF65-F5344CB8AC3E}">
        <p14:creationId xmlns:p14="http://schemas.microsoft.com/office/powerpoint/2010/main" val="2164200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ENGRANAJE</a:t>
            </a:r>
            <a:endParaRPr lang="en-US" dirty="0"/>
          </a:p>
        </p:txBody>
      </p:sp>
      <p:sp>
        <p:nvSpPr>
          <p:cNvPr id="3" name="Marcador de contenido 2"/>
          <p:cNvSpPr>
            <a:spLocks noGrp="1"/>
          </p:cNvSpPr>
          <p:nvPr>
            <p:ph idx="1"/>
          </p:nvPr>
        </p:nvSpPr>
        <p:spPr/>
        <p:txBody>
          <a:bodyPr/>
          <a:lstStyle/>
          <a:p>
            <a:r>
              <a:rPr lang="es-CO" dirty="0"/>
              <a:t>El sistema de engranajes es similar al de ruedas de fricción. La diferencia estriba en que la </a:t>
            </a:r>
            <a:r>
              <a:rPr lang="es-CO" b="1" dirty="0"/>
              <a:t>transmisión simple por engranajes </a:t>
            </a:r>
            <a:r>
              <a:rPr lang="es-CO" dirty="0"/>
              <a:t>consta de una rueda motriz con dientes en su periferia exterior, que engrana sobre otra similar, lo que evita el deslizamiento entre las ruedas. Al engranaje de mayor tamaño se le denomina </a:t>
            </a:r>
            <a:r>
              <a:rPr lang="es-CO" b="1" dirty="0"/>
              <a:t>rueda </a:t>
            </a:r>
            <a:r>
              <a:rPr lang="es-CO" dirty="0"/>
              <a:t>y al de menor </a:t>
            </a:r>
            <a:r>
              <a:rPr lang="es-CO" b="1" dirty="0"/>
              <a:t>piñón</a:t>
            </a:r>
            <a:r>
              <a:rPr lang="es-CO" dirty="0"/>
              <a:t>.</a:t>
            </a:r>
            <a:endParaRPr lang="en-US" dirty="0"/>
          </a:p>
        </p:txBody>
      </p:sp>
      <p:sp>
        <p:nvSpPr>
          <p:cNvPr id="4" name="AutoShape 2" descr="Resultado de imagen para tipos de polipastos"/>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18" name="Picture 2" descr="Multiplicador de velocidad a engranaj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4395" y="4680961"/>
            <a:ext cx="3000375" cy="143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01063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SENTIDO DE GIRO</a:t>
            </a:r>
            <a:endParaRPr lang="en-US" dirty="0"/>
          </a:p>
        </p:txBody>
      </p:sp>
      <p:sp>
        <p:nvSpPr>
          <p:cNvPr id="3" name="Marcador de contenido 2"/>
          <p:cNvSpPr>
            <a:spLocks noGrp="1"/>
          </p:cNvSpPr>
          <p:nvPr>
            <p:ph idx="1"/>
          </p:nvPr>
        </p:nvSpPr>
        <p:spPr>
          <a:xfrm>
            <a:off x="838200" y="1825625"/>
            <a:ext cx="10515600" cy="4351338"/>
          </a:xfrm>
        </p:spPr>
        <p:txBody>
          <a:bodyPr/>
          <a:lstStyle/>
          <a:p>
            <a:r>
              <a:rPr lang="es-CO" dirty="0"/>
              <a:t>Este sistema de transmisión (como el de </a:t>
            </a:r>
            <a:r>
              <a:rPr lang="es-CO" i="1" dirty="0"/>
              <a:t>ruedas de fricción </a:t>
            </a:r>
            <a:r>
              <a:rPr lang="es-CO" dirty="0"/>
              <a:t>) invierte el sentido de giro de dos ejes contiguos, cosa que podemos solucionar fácilmente introduciendo una </a:t>
            </a:r>
            <a:r>
              <a:rPr lang="es-CO" i="1" dirty="0"/>
              <a:t>rueda loca </a:t>
            </a:r>
            <a:r>
              <a:rPr lang="es-CO" dirty="0"/>
              <a:t>o </a:t>
            </a:r>
            <a:r>
              <a:rPr lang="es-CO" i="1" dirty="0"/>
              <a:t>engranaje loco </a:t>
            </a:r>
            <a:r>
              <a:rPr lang="es-CO" dirty="0"/>
              <a:t>que gira en un eje intermedio.</a:t>
            </a:r>
            <a:endParaRPr lang="en-US" dirty="0"/>
          </a:p>
        </p:txBody>
      </p:sp>
      <p:pic>
        <p:nvPicPr>
          <p:cNvPr id="17410" name="Picture 2" descr="Engranaje loc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3221" y="3672320"/>
            <a:ext cx="3219450" cy="161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060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POLEA MOVIL</a:t>
            </a:r>
            <a:endParaRPr lang="en-US" dirty="0"/>
          </a:p>
        </p:txBody>
      </p:sp>
      <p:sp>
        <p:nvSpPr>
          <p:cNvPr id="11" name="Marcador de contenido 10"/>
          <p:cNvSpPr>
            <a:spLocks noGrp="1"/>
          </p:cNvSpPr>
          <p:nvPr>
            <p:ph idx="1"/>
          </p:nvPr>
        </p:nvSpPr>
        <p:spPr/>
        <p:txBody>
          <a:bodyPr/>
          <a:lstStyle/>
          <a:p>
            <a:r>
              <a:rPr lang="es-CO" dirty="0"/>
              <a:t>La utilización de una polea móvil mengua la fuerza a realizar ya que ésta se reduce a la mitad. Es decir, para levantar un peso de 100 N, solo tenemos que realizar un esfuerzo de 50N. Genial ¡.</a:t>
            </a:r>
          </a:p>
          <a:p>
            <a:r>
              <a:rPr lang="es-CO" dirty="0"/>
              <a:t>El secreto de este echo queda patente en que físicamente se reparte la fuerza entre las dos cuerdas, podemos imaginar como si tiraran dos fuerzas al mismo tiempo de la polea móvil.</a:t>
            </a:r>
          </a:p>
          <a:p>
            <a:pPr marL="0" indent="0">
              <a:buNone/>
            </a:pPr>
            <a:endParaRPr lang="es-CO" dirty="0"/>
          </a:p>
        </p:txBody>
      </p:sp>
      <p:pic>
        <p:nvPicPr>
          <p:cNvPr id="12" name="Imagen 11"/>
          <p:cNvPicPr>
            <a:picLocks noChangeAspect="1"/>
          </p:cNvPicPr>
          <p:nvPr/>
        </p:nvPicPr>
        <p:blipFill rotWithShape="1">
          <a:blip r:embed="rId2"/>
          <a:srcRect l="19922" t="18339" r="66250" b="51007"/>
          <a:stretch/>
        </p:blipFill>
        <p:spPr>
          <a:xfrm>
            <a:off x="5504583" y="4464627"/>
            <a:ext cx="1685925" cy="2028826"/>
          </a:xfrm>
          <a:prstGeom prst="rect">
            <a:avLst/>
          </a:prstGeom>
        </p:spPr>
      </p:pic>
    </p:spTree>
    <p:extLst>
      <p:ext uri="{BB962C8B-B14F-4D97-AF65-F5344CB8AC3E}">
        <p14:creationId xmlns:p14="http://schemas.microsoft.com/office/powerpoint/2010/main" val="33556812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ESQUEMA DE FUERZA</a:t>
            </a:r>
            <a:endParaRPr lang="en-US" dirty="0"/>
          </a:p>
        </p:txBody>
      </p:sp>
      <p:sp>
        <p:nvSpPr>
          <p:cNvPr id="3" name="Marcador de contenido 2"/>
          <p:cNvSpPr>
            <a:spLocks noGrp="1"/>
          </p:cNvSpPr>
          <p:nvPr>
            <p:ph idx="1"/>
          </p:nvPr>
        </p:nvSpPr>
        <p:spPr/>
        <p:txBody>
          <a:bodyPr/>
          <a:lstStyle/>
          <a:p>
            <a:endParaRPr lang="en-US" dirty="0"/>
          </a:p>
        </p:txBody>
      </p:sp>
      <p:pic>
        <p:nvPicPr>
          <p:cNvPr id="4" name="Imagen 3"/>
          <p:cNvPicPr>
            <a:picLocks noChangeAspect="1"/>
          </p:cNvPicPr>
          <p:nvPr/>
        </p:nvPicPr>
        <p:blipFill rotWithShape="1">
          <a:blip r:embed="rId2"/>
          <a:srcRect l="31640" t="31867" r="56016" b="45826"/>
          <a:stretch/>
        </p:blipFill>
        <p:spPr>
          <a:xfrm>
            <a:off x="3900487" y="2004246"/>
            <a:ext cx="4391025" cy="4307654"/>
          </a:xfrm>
          <a:prstGeom prst="rect">
            <a:avLst/>
          </a:prstGeom>
        </p:spPr>
      </p:pic>
    </p:spTree>
    <p:extLst>
      <p:ext uri="{BB962C8B-B14F-4D97-AF65-F5344CB8AC3E}">
        <p14:creationId xmlns:p14="http://schemas.microsoft.com/office/powerpoint/2010/main" val="33779636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ENGRANE</a:t>
            </a:r>
            <a:endParaRPr lang="en-US" dirty="0"/>
          </a:p>
        </p:txBody>
      </p:sp>
      <p:sp>
        <p:nvSpPr>
          <p:cNvPr id="3" name="Marcador de contenido 2"/>
          <p:cNvSpPr>
            <a:spLocks noGrp="1"/>
          </p:cNvSpPr>
          <p:nvPr>
            <p:ph idx="1"/>
          </p:nvPr>
        </p:nvSpPr>
        <p:spPr/>
        <p:txBody>
          <a:bodyPr/>
          <a:lstStyle/>
          <a:p>
            <a:endParaRPr lang="en-US"/>
          </a:p>
        </p:txBody>
      </p:sp>
      <p:pic>
        <p:nvPicPr>
          <p:cNvPr id="4" name="Imagen 3"/>
          <p:cNvPicPr>
            <a:picLocks noChangeAspect="1"/>
          </p:cNvPicPr>
          <p:nvPr/>
        </p:nvPicPr>
        <p:blipFill rotWithShape="1">
          <a:blip r:embed="rId2"/>
          <a:srcRect l="25909" t="29730" r="50076" b="41104"/>
          <a:stretch/>
        </p:blipFill>
        <p:spPr>
          <a:xfrm>
            <a:off x="2863272" y="2095251"/>
            <a:ext cx="5781964" cy="3812085"/>
          </a:xfrm>
          <a:prstGeom prst="rect">
            <a:avLst/>
          </a:prstGeom>
        </p:spPr>
      </p:pic>
    </p:spTree>
    <p:extLst>
      <p:ext uri="{BB962C8B-B14F-4D97-AF65-F5344CB8AC3E}">
        <p14:creationId xmlns:p14="http://schemas.microsoft.com/office/powerpoint/2010/main" val="30108374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MAL CALCULO</a:t>
            </a:r>
            <a:endParaRPr lang="en-US" dirty="0"/>
          </a:p>
        </p:txBody>
      </p:sp>
      <p:sp>
        <p:nvSpPr>
          <p:cNvPr id="3" name="Marcador de contenido 2"/>
          <p:cNvSpPr>
            <a:spLocks noGrp="1"/>
          </p:cNvSpPr>
          <p:nvPr>
            <p:ph idx="1"/>
          </p:nvPr>
        </p:nvSpPr>
        <p:spPr/>
        <p:txBody>
          <a:bodyPr/>
          <a:lstStyle/>
          <a:p>
            <a:endParaRPr lang="en-US" dirty="0"/>
          </a:p>
        </p:txBody>
      </p:sp>
      <p:pic>
        <p:nvPicPr>
          <p:cNvPr id="4" name="Imagen 3"/>
          <p:cNvPicPr>
            <a:picLocks noChangeAspect="1"/>
          </p:cNvPicPr>
          <p:nvPr/>
        </p:nvPicPr>
        <p:blipFill rotWithShape="1">
          <a:blip r:embed="rId2"/>
          <a:srcRect l="25000" t="29996" r="46328" b="43380"/>
          <a:stretch/>
        </p:blipFill>
        <p:spPr>
          <a:xfrm>
            <a:off x="3048000" y="2105025"/>
            <a:ext cx="6254424" cy="3152775"/>
          </a:xfrm>
          <a:prstGeom prst="rect">
            <a:avLst/>
          </a:prstGeom>
        </p:spPr>
      </p:pic>
    </p:spTree>
    <p:extLst>
      <p:ext uri="{BB962C8B-B14F-4D97-AF65-F5344CB8AC3E}">
        <p14:creationId xmlns:p14="http://schemas.microsoft.com/office/powerpoint/2010/main" val="27875397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lstStyle/>
          <a:p>
            <a:endParaRPr lang="en-US"/>
          </a:p>
        </p:txBody>
      </p:sp>
      <p:pic>
        <p:nvPicPr>
          <p:cNvPr id="4" name="Imagen 3"/>
          <p:cNvPicPr>
            <a:picLocks noChangeAspect="1"/>
          </p:cNvPicPr>
          <p:nvPr/>
        </p:nvPicPr>
        <p:blipFill rotWithShape="1">
          <a:blip r:embed="rId2"/>
          <a:srcRect l="23438" t="28125" r="46640" b="41365"/>
          <a:stretch/>
        </p:blipFill>
        <p:spPr>
          <a:xfrm>
            <a:off x="2857500" y="1981199"/>
            <a:ext cx="6229259" cy="3448051"/>
          </a:xfrm>
          <a:prstGeom prst="rect">
            <a:avLst/>
          </a:prstGeom>
        </p:spPr>
      </p:pic>
    </p:spTree>
    <p:extLst>
      <p:ext uri="{BB962C8B-B14F-4D97-AF65-F5344CB8AC3E}">
        <p14:creationId xmlns:p14="http://schemas.microsoft.com/office/powerpoint/2010/main" val="35458690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lstStyle/>
          <a:p>
            <a:endParaRPr lang="en-US"/>
          </a:p>
        </p:txBody>
      </p:sp>
      <p:pic>
        <p:nvPicPr>
          <p:cNvPr id="4" name="Imagen 3"/>
          <p:cNvPicPr>
            <a:picLocks noChangeAspect="1"/>
          </p:cNvPicPr>
          <p:nvPr/>
        </p:nvPicPr>
        <p:blipFill rotWithShape="1">
          <a:blip r:embed="rId2"/>
          <a:srcRect l="22500" t="26973" r="46406" b="43236"/>
          <a:stretch/>
        </p:blipFill>
        <p:spPr>
          <a:xfrm>
            <a:off x="2743199" y="1905000"/>
            <a:ext cx="7686675" cy="3997846"/>
          </a:xfrm>
          <a:prstGeom prst="rect">
            <a:avLst/>
          </a:prstGeom>
        </p:spPr>
      </p:pic>
    </p:spTree>
    <p:extLst>
      <p:ext uri="{BB962C8B-B14F-4D97-AF65-F5344CB8AC3E}">
        <p14:creationId xmlns:p14="http://schemas.microsoft.com/office/powerpoint/2010/main" val="16811393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lstStyle/>
          <a:p>
            <a:endParaRPr lang="en-US"/>
          </a:p>
        </p:txBody>
      </p:sp>
      <p:pic>
        <p:nvPicPr>
          <p:cNvPr id="4" name="Imagen 3"/>
          <p:cNvPicPr>
            <a:picLocks noChangeAspect="1"/>
          </p:cNvPicPr>
          <p:nvPr/>
        </p:nvPicPr>
        <p:blipFill rotWithShape="1">
          <a:blip r:embed="rId2"/>
          <a:srcRect l="22891" t="28269" r="46640" b="41077"/>
          <a:stretch/>
        </p:blipFill>
        <p:spPr>
          <a:xfrm>
            <a:off x="2562224" y="1943100"/>
            <a:ext cx="6924675" cy="3781938"/>
          </a:xfrm>
          <a:prstGeom prst="rect">
            <a:avLst/>
          </a:prstGeom>
        </p:spPr>
      </p:pic>
    </p:spTree>
    <p:extLst>
      <p:ext uri="{BB962C8B-B14F-4D97-AF65-F5344CB8AC3E}">
        <p14:creationId xmlns:p14="http://schemas.microsoft.com/office/powerpoint/2010/main" val="5530251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lstStyle/>
          <a:p>
            <a:endParaRPr lang="en-US" dirty="0"/>
          </a:p>
        </p:txBody>
      </p:sp>
      <p:pic>
        <p:nvPicPr>
          <p:cNvPr id="4" name="Imagen 3"/>
          <p:cNvPicPr>
            <a:picLocks noChangeAspect="1"/>
          </p:cNvPicPr>
          <p:nvPr/>
        </p:nvPicPr>
        <p:blipFill rotWithShape="1">
          <a:blip r:embed="rId2"/>
          <a:srcRect l="23750" t="27549" r="45547" b="39638"/>
          <a:stretch/>
        </p:blipFill>
        <p:spPr>
          <a:xfrm>
            <a:off x="2895600" y="1943099"/>
            <a:ext cx="6915150" cy="4011845"/>
          </a:xfrm>
          <a:prstGeom prst="rect">
            <a:avLst/>
          </a:prstGeom>
        </p:spPr>
      </p:pic>
    </p:spTree>
    <p:extLst>
      <p:ext uri="{BB962C8B-B14F-4D97-AF65-F5344CB8AC3E}">
        <p14:creationId xmlns:p14="http://schemas.microsoft.com/office/powerpoint/2010/main" val="3413344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lstStyle/>
          <a:p>
            <a:endParaRPr lang="en-US"/>
          </a:p>
        </p:txBody>
      </p:sp>
      <p:pic>
        <p:nvPicPr>
          <p:cNvPr id="4" name="Imagen 3"/>
          <p:cNvPicPr>
            <a:picLocks noChangeAspect="1"/>
          </p:cNvPicPr>
          <p:nvPr/>
        </p:nvPicPr>
        <p:blipFill rotWithShape="1">
          <a:blip r:embed="rId2"/>
          <a:srcRect l="23438" t="27262" r="46171" b="39349"/>
          <a:stretch/>
        </p:blipFill>
        <p:spPr>
          <a:xfrm>
            <a:off x="2857499" y="1924049"/>
            <a:ext cx="6180697" cy="3686176"/>
          </a:xfrm>
          <a:prstGeom prst="rect">
            <a:avLst/>
          </a:prstGeom>
        </p:spPr>
      </p:pic>
    </p:spTree>
    <p:extLst>
      <p:ext uri="{BB962C8B-B14F-4D97-AF65-F5344CB8AC3E}">
        <p14:creationId xmlns:p14="http://schemas.microsoft.com/office/powerpoint/2010/main" val="10227341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lstStyle/>
          <a:p>
            <a:endParaRPr lang="en-US"/>
          </a:p>
        </p:txBody>
      </p:sp>
      <p:pic>
        <p:nvPicPr>
          <p:cNvPr id="4" name="Imagen 3"/>
          <p:cNvPicPr>
            <a:picLocks noChangeAspect="1"/>
          </p:cNvPicPr>
          <p:nvPr/>
        </p:nvPicPr>
        <p:blipFill rotWithShape="1">
          <a:blip r:embed="rId2"/>
          <a:srcRect l="21953" t="25774" r="45078" b="39350"/>
          <a:stretch/>
        </p:blipFill>
        <p:spPr>
          <a:xfrm>
            <a:off x="1800224" y="1015540"/>
            <a:ext cx="8401051" cy="4824301"/>
          </a:xfrm>
          <a:prstGeom prst="rect">
            <a:avLst/>
          </a:prstGeom>
        </p:spPr>
      </p:pic>
    </p:spTree>
    <p:extLst>
      <p:ext uri="{BB962C8B-B14F-4D97-AF65-F5344CB8AC3E}">
        <p14:creationId xmlns:p14="http://schemas.microsoft.com/office/powerpoint/2010/main" val="29265353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lstStyle/>
          <a:p>
            <a:endParaRPr lang="en-US"/>
          </a:p>
        </p:txBody>
      </p:sp>
      <p:pic>
        <p:nvPicPr>
          <p:cNvPr id="4" name="Imagen 3"/>
          <p:cNvPicPr>
            <a:picLocks noChangeAspect="1"/>
          </p:cNvPicPr>
          <p:nvPr/>
        </p:nvPicPr>
        <p:blipFill rotWithShape="1">
          <a:blip r:embed="rId2"/>
          <a:srcRect l="22197" t="27357" r="45076" b="39150"/>
          <a:stretch/>
        </p:blipFill>
        <p:spPr>
          <a:xfrm>
            <a:off x="1625599" y="1477818"/>
            <a:ext cx="8063345" cy="4479637"/>
          </a:xfrm>
          <a:prstGeom prst="rect">
            <a:avLst/>
          </a:prstGeom>
        </p:spPr>
      </p:pic>
    </p:spTree>
    <p:extLst>
      <p:ext uri="{BB962C8B-B14F-4D97-AF65-F5344CB8AC3E}">
        <p14:creationId xmlns:p14="http://schemas.microsoft.com/office/powerpoint/2010/main" val="3978879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Polea de cable con gancho"/>
          <p:cNvPicPr>
            <a:picLocks noChangeAspect="1" noChangeArrowheads="1"/>
          </p:cNvPicPr>
          <p:nvPr/>
        </p:nvPicPr>
        <p:blipFill rotWithShape="1">
          <a:blip r:embed="rId2">
            <a:extLst>
              <a:ext uri="{28A0092B-C50C-407E-A947-70E740481C1C}">
                <a14:useLocalDpi xmlns:a14="http://schemas.microsoft.com/office/drawing/2010/main" val="0"/>
              </a:ext>
            </a:extLst>
          </a:blip>
          <a:srcRect l="5082" r="1" b="1"/>
          <a:stretch/>
        </p:blipFill>
        <p:spPr bwMode="auto">
          <a:xfrm>
            <a:off x="5120640" y="1904281"/>
            <a:ext cx="6233160" cy="4272681"/>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838200" y="365125"/>
            <a:ext cx="10515600" cy="1325563"/>
          </a:xfrm>
        </p:spPr>
        <p:txBody>
          <a:bodyPr>
            <a:normAutofit/>
          </a:bodyPr>
          <a:lstStyle/>
          <a:p>
            <a:r>
              <a:rPr lang="es-CO" dirty="0"/>
              <a:t>POLEA MOVIL</a:t>
            </a:r>
            <a:endParaRPr lang="en-US" dirty="0"/>
          </a:p>
        </p:txBody>
      </p:sp>
      <p:sp>
        <p:nvSpPr>
          <p:cNvPr id="3" name="Marcador de contenido 2"/>
          <p:cNvSpPr>
            <a:spLocks noGrp="1"/>
          </p:cNvSpPr>
          <p:nvPr>
            <p:ph idx="1"/>
          </p:nvPr>
        </p:nvSpPr>
        <p:spPr>
          <a:xfrm>
            <a:off x="838200" y="1825625"/>
            <a:ext cx="3797807" cy="4351338"/>
          </a:xfrm>
        </p:spPr>
        <p:txBody>
          <a:bodyPr>
            <a:normAutofit/>
          </a:bodyPr>
          <a:lstStyle/>
          <a:p>
            <a:r>
              <a:rPr lang="es-CO" sz="2000" dirty="0"/>
              <a:t>La polea móvil no es otra cosa que una polea de gancho conectada a una cuerda que tiene uno de sus extremos anclado a un punto fijo y el otro (</a:t>
            </a:r>
            <a:r>
              <a:rPr lang="es-CO" sz="2000" i="1" dirty="0"/>
              <a:t>extremo </a:t>
            </a:r>
            <a:r>
              <a:rPr lang="es-CO" sz="2000" i="1" dirty="0" err="1"/>
              <a:t>movil</a:t>
            </a:r>
            <a:r>
              <a:rPr lang="es-CO" sz="2000" dirty="0"/>
              <a:t>) conectado a un mecanismo de tracción.</a:t>
            </a:r>
            <a:endParaRPr lang="en-US" sz="2000" dirty="0"/>
          </a:p>
        </p:txBody>
      </p:sp>
    </p:spTree>
    <p:extLst>
      <p:ext uri="{BB962C8B-B14F-4D97-AF65-F5344CB8AC3E}">
        <p14:creationId xmlns:p14="http://schemas.microsoft.com/office/powerpoint/2010/main" val="9189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lstStyle/>
          <a:p>
            <a:endParaRPr lang="en-US"/>
          </a:p>
        </p:txBody>
      </p:sp>
      <p:pic>
        <p:nvPicPr>
          <p:cNvPr id="4" name="Imagen 3"/>
          <p:cNvPicPr>
            <a:picLocks noChangeAspect="1"/>
          </p:cNvPicPr>
          <p:nvPr/>
        </p:nvPicPr>
        <p:blipFill rotWithShape="1">
          <a:blip r:embed="rId2"/>
          <a:srcRect l="21971" t="27776" r="45150" b="38312"/>
          <a:stretch/>
        </p:blipFill>
        <p:spPr>
          <a:xfrm>
            <a:off x="1995054" y="1303953"/>
            <a:ext cx="7693891" cy="4307869"/>
          </a:xfrm>
          <a:prstGeom prst="rect">
            <a:avLst/>
          </a:prstGeom>
        </p:spPr>
      </p:pic>
    </p:spTree>
    <p:extLst>
      <p:ext uri="{BB962C8B-B14F-4D97-AF65-F5344CB8AC3E}">
        <p14:creationId xmlns:p14="http://schemas.microsoft.com/office/powerpoint/2010/main" val="24336410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lstStyle/>
          <a:p>
            <a:endParaRPr lang="en-US"/>
          </a:p>
        </p:txBody>
      </p:sp>
      <p:pic>
        <p:nvPicPr>
          <p:cNvPr id="5" name="Imagen 4"/>
          <p:cNvPicPr>
            <a:picLocks noChangeAspect="1"/>
          </p:cNvPicPr>
          <p:nvPr/>
        </p:nvPicPr>
        <p:blipFill rotWithShape="1">
          <a:blip r:embed="rId2"/>
          <a:srcRect l="15833" t="23735" r="15076" b="3005"/>
          <a:stretch/>
        </p:blipFill>
        <p:spPr>
          <a:xfrm>
            <a:off x="491512" y="738909"/>
            <a:ext cx="9908633" cy="5703473"/>
          </a:xfrm>
          <a:prstGeom prst="rect">
            <a:avLst/>
          </a:prstGeom>
        </p:spPr>
      </p:pic>
    </p:spTree>
    <p:extLst>
      <p:ext uri="{BB962C8B-B14F-4D97-AF65-F5344CB8AC3E}">
        <p14:creationId xmlns:p14="http://schemas.microsoft.com/office/powerpoint/2010/main" val="16960946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6054" y="281998"/>
            <a:ext cx="10515600" cy="1325563"/>
          </a:xfrm>
        </p:spPr>
        <p:txBody>
          <a:bodyPr/>
          <a:lstStyle/>
          <a:p>
            <a:endParaRPr lang="en-US"/>
          </a:p>
        </p:txBody>
      </p:sp>
      <p:sp>
        <p:nvSpPr>
          <p:cNvPr id="3" name="Marcador de contenido 2"/>
          <p:cNvSpPr>
            <a:spLocks noGrp="1"/>
          </p:cNvSpPr>
          <p:nvPr>
            <p:ph idx="1"/>
          </p:nvPr>
        </p:nvSpPr>
        <p:spPr/>
        <p:txBody>
          <a:bodyPr/>
          <a:lstStyle/>
          <a:p>
            <a:endParaRPr lang="en-US"/>
          </a:p>
        </p:txBody>
      </p:sp>
      <p:pic>
        <p:nvPicPr>
          <p:cNvPr id="4" name="Imagen 3"/>
          <p:cNvPicPr>
            <a:picLocks noChangeAspect="1"/>
          </p:cNvPicPr>
          <p:nvPr/>
        </p:nvPicPr>
        <p:blipFill rotWithShape="1">
          <a:blip r:embed="rId2"/>
          <a:srcRect l="16515" t="23735" r="15833" b="2308"/>
          <a:stretch/>
        </p:blipFill>
        <p:spPr>
          <a:xfrm>
            <a:off x="409726" y="388103"/>
            <a:ext cx="10443001" cy="6197425"/>
          </a:xfrm>
          <a:prstGeom prst="rect">
            <a:avLst/>
          </a:prstGeom>
        </p:spPr>
      </p:pic>
    </p:spTree>
    <p:extLst>
      <p:ext uri="{BB962C8B-B14F-4D97-AF65-F5344CB8AC3E}">
        <p14:creationId xmlns:p14="http://schemas.microsoft.com/office/powerpoint/2010/main" val="37891637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lstStyle/>
          <a:p>
            <a:endParaRPr lang="en-US"/>
          </a:p>
        </p:txBody>
      </p:sp>
      <p:pic>
        <p:nvPicPr>
          <p:cNvPr id="4" name="Imagen 3"/>
          <p:cNvPicPr>
            <a:picLocks noChangeAspect="1"/>
          </p:cNvPicPr>
          <p:nvPr/>
        </p:nvPicPr>
        <p:blipFill rotWithShape="1">
          <a:blip r:embed="rId2"/>
          <a:srcRect l="20530" t="23735" r="15985" b="3424"/>
          <a:stretch/>
        </p:blipFill>
        <p:spPr>
          <a:xfrm>
            <a:off x="1773381" y="1027906"/>
            <a:ext cx="8525163" cy="5309948"/>
          </a:xfrm>
          <a:prstGeom prst="rect">
            <a:avLst/>
          </a:prstGeom>
        </p:spPr>
      </p:pic>
    </p:spTree>
    <p:extLst>
      <p:ext uri="{BB962C8B-B14F-4D97-AF65-F5344CB8AC3E}">
        <p14:creationId xmlns:p14="http://schemas.microsoft.com/office/powerpoint/2010/main" val="3705931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lstStyle/>
          <a:p>
            <a:endParaRPr lang="en-US"/>
          </a:p>
        </p:txBody>
      </p:sp>
      <p:pic>
        <p:nvPicPr>
          <p:cNvPr id="4" name="Imagen 3"/>
          <p:cNvPicPr>
            <a:picLocks noChangeAspect="1"/>
          </p:cNvPicPr>
          <p:nvPr/>
        </p:nvPicPr>
        <p:blipFill rotWithShape="1">
          <a:blip r:embed="rId2"/>
          <a:srcRect l="17045" t="25774" r="21061" b="31614"/>
          <a:stretch/>
        </p:blipFill>
        <p:spPr>
          <a:xfrm>
            <a:off x="838200" y="1027905"/>
            <a:ext cx="8741431" cy="3267003"/>
          </a:xfrm>
          <a:prstGeom prst="rect">
            <a:avLst/>
          </a:prstGeom>
        </p:spPr>
      </p:pic>
    </p:spTree>
    <p:extLst>
      <p:ext uri="{BB962C8B-B14F-4D97-AF65-F5344CB8AC3E}">
        <p14:creationId xmlns:p14="http://schemas.microsoft.com/office/powerpoint/2010/main" val="1143665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lstStyle/>
          <a:p>
            <a:endParaRPr lang="en-US"/>
          </a:p>
        </p:txBody>
      </p:sp>
      <p:pic>
        <p:nvPicPr>
          <p:cNvPr id="4" name="Imagen 3"/>
          <p:cNvPicPr>
            <a:picLocks noChangeAspect="1"/>
          </p:cNvPicPr>
          <p:nvPr/>
        </p:nvPicPr>
        <p:blipFill rotWithShape="1">
          <a:blip r:embed="rId2"/>
          <a:srcRect l="15985" t="25774" r="15909" b="8481"/>
          <a:stretch/>
        </p:blipFill>
        <p:spPr>
          <a:xfrm>
            <a:off x="234401" y="452582"/>
            <a:ext cx="11723197" cy="6143391"/>
          </a:xfrm>
          <a:prstGeom prst="rect">
            <a:avLst/>
          </a:prstGeom>
        </p:spPr>
      </p:pic>
    </p:spTree>
    <p:extLst>
      <p:ext uri="{BB962C8B-B14F-4D97-AF65-F5344CB8AC3E}">
        <p14:creationId xmlns:p14="http://schemas.microsoft.com/office/powerpoint/2010/main" val="35973913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lstStyle/>
          <a:p>
            <a:endParaRPr lang="en-US"/>
          </a:p>
        </p:txBody>
      </p:sp>
      <p:pic>
        <p:nvPicPr>
          <p:cNvPr id="4" name="Imagen 3"/>
          <p:cNvPicPr>
            <a:picLocks noChangeAspect="1"/>
          </p:cNvPicPr>
          <p:nvPr/>
        </p:nvPicPr>
        <p:blipFill rotWithShape="1">
          <a:blip r:embed="rId2"/>
          <a:srcRect l="16212" t="23735" r="15606" b="8481"/>
          <a:stretch/>
        </p:blipFill>
        <p:spPr>
          <a:xfrm>
            <a:off x="692727" y="1027905"/>
            <a:ext cx="9707418" cy="5238973"/>
          </a:xfrm>
          <a:prstGeom prst="rect">
            <a:avLst/>
          </a:prstGeom>
        </p:spPr>
      </p:pic>
    </p:spTree>
    <p:extLst>
      <p:ext uri="{BB962C8B-B14F-4D97-AF65-F5344CB8AC3E}">
        <p14:creationId xmlns:p14="http://schemas.microsoft.com/office/powerpoint/2010/main" val="24234943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lstStyle/>
          <a:p>
            <a:endParaRPr lang="en-US"/>
          </a:p>
        </p:txBody>
      </p:sp>
      <p:pic>
        <p:nvPicPr>
          <p:cNvPr id="4" name="Imagen 3"/>
          <p:cNvPicPr>
            <a:picLocks noChangeAspect="1"/>
          </p:cNvPicPr>
          <p:nvPr/>
        </p:nvPicPr>
        <p:blipFill rotWithShape="1">
          <a:blip r:embed="rId2"/>
          <a:srcRect l="16060" t="26939" r="16364" b="4820"/>
          <a:stretch/>
        </p:blipFill>
        <p:spPr>
          <a:xfrm>
            <a:off x="838200" y="812800"/>
            <a:ext cx="9993746" cy="5478635"/>
          </a:xfrm>
          <a:prstGeom prst="rect">
            <a:avLst/>
          </a:prstGeom>
        </p:spPr>
      </p:pic>
    </p:spTree>
    <p:extLst>
      <p:ext uri="{BB962C8B-B14F-4D97-AF65-F5344CB8AC3E}">
        <p14:creationId xmlns:p14="http://schemas.microsoft.com/office/powerpoint/2010/main" val="28203445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lstStyle/>
          <a:p>
            <a:endParaRPr lang="en-US"/>
          </a:p>
        </p:txBody>
      </p:sp>
      <p:pic>
        <p:nvPicPr>
          <p:cNvPr id="4" name="Imagen 3"/>
          <p:cNvPicPr>
            <a:picLocks noChangeAspect="1"/>
          </p:cNvPicPr>
          <p:nvPr/>
        </p:nvPicPr>
        <p:blipFill rotWithShape="1">
          <a:blip r:embed="rId2"/>
          <a:srcRect l="17348" t="23735" r="14773" b="1331"/>
          <a:stretch/>
        </p:blipFill>
        <p:spPr>
          <a:xfrm>
            <a:off x="526472" y="573087"/>
            <a:ext cx="10132292" cy="6072061"/>
          </a:xfrm>
          <a:prstGeom prst="rect">
            <a:avLst/>
          </a:prstGeom>
        </p:spPr>
      </p:pic>
    </p:spTree>
    <p:extLst>
      <p:ext uri="{BB962C8B-B14F-4D97-AF65-F5344CB8AC3E}">
        <p14:creationId xmlns:p14="http://schemas.microsoft.com/office/powerpoint/2010/main" val="27110090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lstStyle/>
          <a:p>
            <a:endParaRPr lang="en-US"/>
          </a:p>
        </p:txBody>
      </p:sp>
      <p:pic>
        <p:nvPicPr>
          <p:cNvPr id="4" name="Imagen 3"/>
          <p:cNvPicPr>
            <a:picLocks noChangeAspect="1"/>
          </p:cNvPicPr>
          <p:nvPr/>
        </p:nvPicPr>
        <p:blipFill rotWithShape="1">
          <a:blip r:embed="rId2"/>
          <a:srcRect l="16852" t="24183" r="15956" b="2836"/>
          <a:stretch/>
        </p:blipFill>
        <p:spPr>
          <a:xfrm>
            <a:off x="655782" y="526905"/>
            <a:ext cx="10335872" cy="6094295"/>
          </a:xfrm>
          <a:prstGeom prst="rect">
            <a:avLst/>
          </a:prstGeom>
        </p:spPr>
      </p:pic>
    </p:spTree>
    <p:extLst>
      <p:ext uri="{BB962C8B-B14F-4D97-AF65-F5344CB8AC3E}">
        <p14:creationId xmlns:p14="http://schemas.microsoft.com/office/powerpoint/2010/main" val="3511957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Polea movil comercial"/>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8635294" y="2828925"/>
            <a:ext cx="2430923" cy="338899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rócola de 4 poleas"/>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8687417" y="306909"/>
            <a:ext cx="2326676" cy="22860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821516" y="640263"/>
            <a:ext cx="6204984" cy="1344975"/>
          </a:xfrm>
        </p:spPr>
        <p:txBody>
          <a:bodyPr>
            <a:normAutofit/>
          </a:bodyPr>
          <a:lstStyle/>
          <a:p>
            <a:r>
              <a:rPr lang="es-CO" sz="4000"/>
              <a:t>POLEA MOVIL</a:t>
            </a:r>
            <a:endParaRPr lang="en-US" sz="4000"/>
          </a:p>
        </p:txBody>
      </p:sp>
      <p:sp>
        <p:nvSpPr>
          <p:cNvPr id="3" name="Marcador de contenido 2"/>
          <p:cNvSpPr>
            <a:spLocks noGrp="1"/>
          </p:cNvSpPr>
          <p:nvPr>
            <p:ph idx="1"/>
          </p:nvPr>
        </p:nvSpPr>
        <p:spPr>
          <a:xfrm>
            <a:off x="821515" y="2121762"/>
            <a:ext cx="6204984" cy="3626917"/>
          </a:xfrm>
        </p:spPr>
        <p:txBody>
          <a:bodyPr>
            <a:normAutofit/>
          </a:bodyPr>
          <a:lstStyle/>
          <a:p>
            <a:r>
              <a:rPr lang="es-CO" sz="2400"/>
              <a:t>La presentación comercial de estas poleas varía según la utilidad a la que vaya destinada. En algunas versiones se montan varias poleas sobre una misma armadura con la finalidad de aumentar el número de cuerdas y por tanto la ganancia mecánica del sistema. En otras se sustituye la armadura por una carcasa metálica que recoge a la polea en su interior, mejorando así la presentación estética y la seguridad en su manipulación.</a:t>
            </a:r>
            <a:endParaRPr lang="en-US" sz="2400" dirty="0"/>
          </a:p>
        </p:txBody>
      </p:sp>
    </p:spTree>
    <p:extLst>
      <p:ext uri="{BB962C8B-B14F-4D97-AF65-F5344CB8AC3E}">
        <p14:creationId xmlns:p14="http://schemas.microsoft.com/office/powerpoint/2010/main" val="9056942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lstStyle/>
          <a:p>
            <a:endParaRPr lang="en-US"/>
          </a:p>
        </p:txBody>
      </p:sp>
      <p:pic>
        <p:nvPicPr>
          <p:cNvPr id="4" name="Imagen 3"/>
          <p:cNvPicPr>
            <a:picLocks noChangeAspect="1"/>
          </p:cNvPicPr>
          <p:nvPr/>
        </p:nvPicPr>
        <p:blipFill rotWithShape="1">
          <a:blip r:embed="rId2"/>
          <a:srcRect l="17045" t="23735" r="16288" b="4680"/>
          <a:stretch/>
        </p:blipFill>
        <p:spPr>
          <a:xfrm>
            <a:off x="0" y="212435"/>
            <a:ext cx="11554692" cy="6735245"/>
          </a:xfrm>
          <a:prstGeom prst="rect">
            <a:avLst/>
          </a:prstGeom>
        </p:spPr>
      </p:pic>
    </p:spTree>
    <p:extLst>
      <p:ext uri="{BB962C8B-B14F-4D97-AF65-F5344CB8AC3E}">
        <p14:creationId xmlns:p14="http://schemas.microsoft.com/office/powerpoint/2010/main" val="9981331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lstStyle/>
          <a:p>
            <a:endParaRPr lang="en-US"/>
          </a:p>
        </p:txBody>
      </p:sp>
      <p:pic>
        <p:nvPicPr>
          <p:cNvPr id="4" name="Imagen 3"/>
          <p:cNvPicPr>
            <a:picLocks noChangeAspect="1"/>
          </p:cNvPicPr>
          <p:nvPr/>
        </p:nvPicPr>
        <p:blipFill rotWithShape="1">
          <a:blip r:embed="rId2"/>
          <a:srcRect l="17955" t="25774" r="20985" b="16298"/>
          <a:stretch/>
        </p:blipFill>
        <p:spPr>
          <a:xfrm>
            <a:off x="406400" y="273916"/>
            <a:ext cx="11462327" cy="5903047"/>
          </a:xfrm>
          <a:prstGeom prst="rect">
            <a:avLst/>
          </a:prstGeom>
        </p:spPr>
      </p:pic>
    </p:spTree>
    <p:extLst>
      <p:ext uri="{BB962C8B-B14F-4D97-AF65-F5344CB8AC3E}">
        <p14:creationId xmlns:p14="http://schemas.microsoft.com/office/powerpoint/2010/main" val="3973529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Freeform: Shape 7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693455" cy="1511306"/>
          </a:xfrm>
          <a:custGeom>
            <a:avLst/>
            <a:gdLst>
              <a:gd name="connsiteX0" fmla="*/ 2147981 w 6693455"/>
              <a:gd name="connsiteY0" fmla="*/ 0 h 1511306"/>
              <a:gd name="connsiteX1" fmla="*/ 6693455 w 6693455"/>
              <a:gd name="connsiteY1" fmla="*/ 0 h 1511306"/>
              <a:gd name="connsiteX2" fmla="*/ 5995838 w 6693455"/>
              <a:gd name="connsiteY2" fmla="*/ 1511301 h 1511306"/>
              <a:gd name="connsiteX3" fmla="*/ 2147982 w 6693455"/>
              <a:gd name="connsiteY3" fmla="*/ 1511301 h 1511306"/>
              <a:gd name="connsiteX4" fmla="*/ 2147982 w 6693455"/>
              <a:gd name="connsiteY4" fmla="*/ 1511304 h 1511306"/>
              <a:gd name="connsiteX5" fmla="*/ 680261 w 6693455"/>
              <a:gd name="connsiteY5" fmla="*/ 1511304 h 1511306"/>
              <a:gd name="connsiteX6" fmla="*/ 680261 w 6693455"/>
              <a:gd name="connsiteY6" fmla="*/ 1511306 h 1511306"/>
              <a:gd name="connsiteX7" fmla="*/ 0 w 6693455"/>
              <a:gd name="connsiteY7" fmla="*/ 1511306 h 1511306"/>
              <a:gd name="connsiteX8" fmla="*/ 0 w 6693455"/>
              <a:gd name="connsiteY8" fmla="*/ 2 h 1511306"/>
              <a:gd name="connsiteX9" fmla="*/ 680261 w 6693455"/>
              <a:gd name="connsiteY9" fmla="*/ 2 h 1511306"/>
              <a:gd name="connsiteX10" fmla="*/ 680261 w 6693455"/>
              <a:gd name="connsiteY10" fmla="*/ 2544 h 1511306"/>
              <a:gd name="connsiteX11" fmla="*/ 2147981 w 6693455"/>
              <a:gd name="connsiteY11" fmla="*/ 2544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3455" h="1511306">
                <a:moveTo>
                  <a:pt x="2147981" y="0"/>
                </a:moveTo>
                <a:lnTo>
                  <a:pt x="6693455" y="0"/>
                </a:lnTo>
                <a:lnTo>
                  <a:pt x="5995838" y="1511301"/>
                </a:lnTo>
                <a:lnTo>
                  <a:pt x="2147982" y="1511301"/>
                </a:lnTo>
                <a:lnTo>
                  <a:pt x="2147982" y="1511304"/>
                </a:lnTo>
                <a:lnTo>
                  <a:pt x="680261" y="1511304"/>
                </a:lnTo>
                <a:lnTo>
                  <a:pt x="680261" y="1511306"/>
                </a:lnTo>
                <a:lnTo>
                  <a:pt x="0" y="1511306"/>
                </a:lnTo>
                <a:lnTo>
                  <a:pt x="0" y="2"/>
                </a:lnTo>
                <a:lnTo>
                  <a:pt x="680261" y="2"/>
                </a:lnTo>
                <a:lnTo>
                  <a:pt x="680261" y="2544"/>
                </a:lnTo>
                <a:lnTo>
                  <a:pt x="2147981" y="2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074" name="Picture 2" descr="Polea móvil"/>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6693455" y="1335736"/>
            <a:ext cx="4533345" cy="4443702"/>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838200" y="365126"/>
            <a:ext cx="5340605" cy="1146176"/>
          </a:xfrm>
        </p:spPr>
        <p:txBody>
          <a:bodyPr>
            <a:normAutofit/>
          </a:bodyPr>
          <a:lstStyle/>
          <a:p>
            <a:r>
              <a:rPr lang="es-CO"/>
              <a:t>COMPONENTES</a:t>
            </a:r>
            <a:endParaRPr lang="en-US"/>
          </a:p>
        </p:txBody>
      </p:sp>
      <p:sp>
        <p:nvSpPr>
          <p:cNvPr id="3" name="Marcador de contenido 2"/>
          <p:cNvSpPr>
            <a:spLocks noGrp="1"/>
          </p:cNvSpPr>
          <p:nvPr>
            <p:ph idx="1"/>
          </p:nvPr>
        </p:nvSpPr>
        <p:spPr>
          <a:xfrm>
            <a:off x="838200" y="2173288"/>
            <a:ext cx="3603171" cy="3639684"/>
          </a:xfrm>
        </p:spPr>
        <p:txBody>
          <a:bodyPr anchor="ctr">
            <a:normAutofit/>
          </a:bodyPr>
          <a:lstStyle/>
          <a:p>
            <a:pPr>
              <a:lnSpc>
                <a:spcPct val="80000"/>
              </a:lnSpc>
            </a:pPr>
            <a:r>
              <a:rPr lang="es-CO" sz="2000">
                <a:solidFill>
                  <a:schemeClr val="bg1"/>
                </a:solidFill>
              </a:rPr>
              <a:t>Podemos ver que la polea móvil está colgando de dos tramos de cuerda; además también vemos que la </a:t>
            </a:r>
            <a:r>
              <a:rPr lang="es-CO" sz="2000" i="1">
                <a:solidFill>
                  <a:schemeClr val="bg1"/>
                </a:solidFill>
              </a:rPr>
              <a:t>resistencia</a:t>
            </a:r>
            <a:r>
              <a:rPr lang="es-CO" sz="2000">
                <a:solidFill>
                  <a:schemeClr val="bg1"/>
                </a:solidFill>
              </a:rPr>
              <a:t> (R) tira hacia abajo, mientras que la </a:t>
            </a:r>
            <a:r>
              <a:rPr lang="es-CO" sz="2000" i="1">
                <a:solidFill>
                  <a:schemeClr val="bg1"/>
                </a:solidFill>
              </a:rPr>
              <a:t>potencia</a:t>
            </a:r>
            <a:r>
              <a:rPr lang="es-CO" sz="2000">
                <a:solidFill>
                  <a:schemeClr val="bg1"/>
                </a:solidFill>
              </a:rPr>
              <a:t> (P) y la </a:t>
            </a:r>
            <a:r>
              <a:rPr lang="es-CO" sz="2000" i="1">
                <a:solidFill>
                  <a:schemeClr val="bg1"/>
                </a:solidFill>
              </a:rPr>
              <a:t>tensión</a:t>
            </a:r>
            <a:r>
              <a:rPr lang="es-CO" sz="2000">
                <a:solidFill>
                  <a:schemeClr val="bg1"/>
                </a:solidFill>
              </a:rPr>
              <a:t> (T) lo hacen hacia arriba, por tanto, en este mecanismo la </a:t>
            </a:r>
            <a:r>
              <a:rPr lang="es-CO" sz="2000" i="1">
                <a:solidFill>
                  <a:schemeClr val="bg1"/>
                </a:solidFill>
              </a:rPr>
              <a:t>resistencia</a:t>
            </a:r>
            <a:r>
              <a:rPr lang="es-CO" sz="2000">
                <a:solidFill>
                  <a:schemeClr val="bg1"/>
                </a:solidFill>
              </a:rPr>
              <a:t> queda anulada o compensada con las fuerzas de la </a:t>
            </a:r>
            <a:r>
              <a:rPr lang="es-CO" sz="2000" i="1">
                <a:solidFill>
                  <a:schemeClr val="bg1"/>
                </a:solidFill>
              </a:rPr>
              <a:t>potencia</a:t>
            </a:r>
            <a:r>
              <a:rPr lang="es-CO" sz="2000">
                <a:solidFill>
                  <a:schemeClr val="bg1"/>
                </a:solidFill>
              </a:rPr>
              <a:t> y la </a:t>
            </a:r>
            <a:r>
              <a:rPr lang="es-CO" sz="2000" i="1">
                <a:solidFill>
                  <a:schemeClr val="bg1"/>
                </a:solidFill>
              </a:rPr>
              <a:t>tensión</a:t>
            </a:r>
            <a:r>
              <a:rPr lang="es-CO" sz="2000">
                <a:solidFill>
                  <a:schemeClr val="bg1"/>
                </a:solidFill>
              </a:rPr>
              <a:t>, cumpliéndose que su suma vectorial es nula.</a:t>
            </a:r>
            <a:endParaRPr lang="en-US" sz="2000">
              <a:solidFill>
                <a:schemeClr val="bg1"/>
              </a:solidFill>
            </a:endParaRPr>
          </a:p>
        </p:txBody>
      </p:sp>
    </p:spTree>
    <p:extLst>
      <p:ext uri="{BB962C8B-B14F-4D97-AF65-F5344CB8AC3E}">
        <p14:creationId xmlns:p14="http://schemas.microsoft.com/office/powerpoint/2010/main" val="323729519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629</TotalTime>
  <Words>1448</Words>
  <Application>Microsoft Office PowerPoint</Application>
  <PresentationFormat>Panorámica</PresentationFormat>
  <Paragraphs>175</Paragraphs>
  <Slides>81</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81</vt:i4>
      </vt:variant>
    </vt:vector>
  </HeadingPairs>
  <TitlesOfParts>
    <vt:vector size="85" baseType="lpstr">
      <vt:lpstr>Arial</vt:lpstr>
      <vt:lpstr>Calibri</vt:lpstr>
      <vt:lpstr>Calibri Light</vt:lpstr>
      <vt:lpstr>Tema de Office</vt:lpstr>
      <vt:lpstr>TRANSMISION DE POTENCIA</vt:lpstr>
      <vt:lpstr>POLEA SIMPLE</vt:lpstr>
      <vt:lpstr>ELEMENTOS POLEA SIMPLE</vt:lpstr>
      <vt:lpstr>POLEA SIMPLE</vt:lpstr>
      <vt:lpstr>POLEA FIJA</vt:lpstr>
      <vt:lpstr>POLEA MOVIL</vt:lpstr>
      <vt:lpstr>POLEA MOVIL</vt:lpstr>
      <vt:lpstr>POLEA MOVIL</vt:lpstr>
      <vt:lpstr>COMPONENTES</vt:lpstr>
      <vt:lpstr>SISTEMA DE POLEAS COMPUESTAS</vt:lpstr>
      <vt:lpstr>Polipasto</vt:lpstr>
      <vt:lpstr>COMBINACIONES</vt:lpstr>
      <vt:lpstr>Presentación de PowerPoint</vt:lpstr>
      <vt:lpstr>Presentación de PowerPoint</vt:lpstr>
      <vt:lpstr>Presentación de PowerPoint</vt:lpstr>
      <vt:lpstr>POLEAS CON MISMO EJE</vt:lpstr>
      <vt:lpstr>TIPOS MOTORIZADOS</vt:lpstr>
      <vt:lpstr>TRANSMISION POR CORREAS</vt:lpstr>
      <vt:lpstr>TENSION</vt:lpstr>
      <vt:lpstr>MATERIALES DE CORREAS</vt:lpstr>
      <vt:lpstr>CORREAS PLANAS</vt:lpstr>
      <vt:lpstr>CORREAS EN V</vt:lpstr>
      <vt:lpstr>CORREAS DENTADAS</vt:lpstr>
      <vt:lpstr>CORREAS DENTADAS</vt:lpstr>
      <vt:lpstr>ENGRANAJES</vt:lpstr>
      <vt:lpstr>Presentación de PowerPoint</vt:lpstr>
      <vt:lpstr>Presentación de PowerPoint</vt:lpstr>
      <vt:lpstr>Presentación de PowerPoint</vt:lpstr>
      <vt:lpstr>Presentación de PowerPoint</vt:lpstr>
      <vt:lpstr>Presentación de PowerPoint</vt:lpstr>
      <vt:lpstr>Clases de engranes</vt:lpstr>
      <vt:lpstr>Engranes rectos</vt:lpstr>
      <vt:lpstr>Presentación de PowerPoint</vt:lpstr>
      <vt:lpstr>Presentación de PowerPoint</vt:lpstr>
      <vt:lpstr>Presentación de PowerPoint</vt:lpstr>
      <vt:lpstr>Paso diametral (in)</vt:lpstr>
      <vt:lpstr>Cálculos de engranes rectos</vt:lpstr>
      <vt:lpstr>Cremallera y piñón</vt:lpstr>
      <vt:lpstr>CREMALLERA</vt:lpstr>
      <vt:lpstr>RELACION CREMALLERA</vt:lpstr>
      <vt:lpstr>EJEMPLO</vt:lpstr>
      <vt:lpstr>CALCULO AVANCE</vt:lpstr>
      <vt:lpstr>Engranes cónicos</vt:lpstr>
      <vt:lpstr>Presentación de PowerPoint</vt:lpstr>
      <vt:lpstr>Presentación de PowerPoint</vt:lpstr>
      <vt:lpstr>Tipos de engranajes cónicos </vt:lpstr>
      <vt:lpstr>Engranajes cónicos rectos</vt:lpstr>
      <vt:lpstr>        Engranajes cónicos espirales </vt:lpstr>
      <vt:lpstr>Engranajes cónicos hipoides  </vt:lpstr>
      <vt:lpstr>Engranes de tornillo sinfín</vt:lpstr>
      <vt:lpstr>Presentación de PowerPoint</vt:lpstr>
      <vt:lpstr>Presentación de PowerPoint</vt:lpstr>
      <vt:lpstr>Presentación de PowerPoint</vt:lpstr>
      <vt:lpstr>REDUCTORES</vt:lpstr>
      <vt:lpstr>PIÑON CADENA</vt:lpstr>
      <vt:lpstr>MULTIPLICADOR DE VELOCIDAD</vt:lpstr>
      <vt:lpstr>Presentación de PowerPoint</vt:lpstr>
      <vt:lpstr>ENGRANAJE</vt:lpstr>
      <vt:lpstr>SENTIDO DE GIRO</vt:lpstr>
      <vt:lpstr>ESQUEMA DE FUERZA</vt:lpstr>
      <vt:lpstr>ENGRANE</vt:lpstr>
      <vt:lpstr>MAL CALCULO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Johny</dc:creator>
  <cp:lastModifiedBy>Johny</cp:lastModifiedBy>
  <cp:revision>21</cp:revision>
  <dcterms:created xsi:type="dcterms:W3CDTF">2017-05-07T15:21:07Z</dcterms:created>
  <dcterms:modified xsi:type="dcterms:W3CDTF">2017-05-09T00:04:38Z</dcterms:modified>
</cp:coreProperties>
</file>